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144000" cy="5143500" type="screen16x9"/>
  <p:notesSz cx="6858000" cy="9144000"/>
  <p:embeddedFontLst>
    <p:embeddedFont>
      <p:font typeface="Consolas" panose="020B0609020204030204" pitchFamily="49" charset="0"/>
      <p:regular r:id="rId50"/>
      <p:bold r:id="rId51"/>
      <p:italic r:id="rId52"/>
      <p:boldItalic r:id="rId53"/>
    </p:embeddedFont>
    <p:embeddedFont>
      <p:font typeface="Roboto Serif" panose="020B0604020202020204" charset="0"/>
      <p:regular r:id="rId54"/>
      <p:bold r:id="rId55"/>
      <p:italic r:id="rId56"/>
      <p:boldItalic r:id="rId57"/>
    </p:embeddedFont>
    <p:embeddedFont>
      <p:font typeface="Spectral" panose="020B060402020202020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rew Woska" initials="" lastIdx="1" clrIdx="0"/>
  <p:cmAuthor id="1" name="Abin George"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4DF3CF-9A8D-44FD-A400-FFB4BC19F6E6}">
  <a:tblStyle styleId="{B14DF3CF-9A8D-44FD-A400-FFB4BC19F6E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50" autoAdjust="0"/>
    <p:restoredTop sz="94660"/>
  </p:normalViewPr>
  <p:slideViewPr>
    <p:cSldViewPr snapToGrid="0">
      <p:cViewPr varScale="1">
        <p:scale>
          <a:sx n="128" d="100"/>
          <a:sy n="128" d="100"/>
        </p:scale>
        <p:origin x="76" y="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3-12-05T11:34:04.111" idx="1">
    <p:pos x="6000" y="0"/>
    <p:text>@abg309@bu.edu fill me in
_Reassigned to Abin George_</p:text>
  </p:cm>
  <p:cm authorId="1" dt="2023-12-05T11:34:04.111" idx="1">
    <p:pos x="6000" y="0"/>
    <p:text>finished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a25f1521db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a25f1521d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Andrew</a:t>
            </a:r>
            <a:endParaRPr/>
          </a:p>
          <a:p>
            <a:pPr marL="0" lvl="0" indent="0" algn="l" rtl="0">
              <a:spcBef>
                <a:spcPts val="0"/>
              </a:spcBef>
              <a:spcAft>
                <a:spcPts val="0"/>
              </a:spcAft>
              <a:buNone/>
            </a:pPr>
            <a:r>
              <a:rPr lang="en"/>
              <a:t>Show us example of your code working. Ideally image or video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ec63c2eb54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ec63c2eb54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ec63c2eb54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ec63c2eb54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ec69fa6bac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ec69fa6ba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Mehidi</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ec69fa6ba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ec69fa6ba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ec69fa6bac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ec69fa6ba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a23bf5dd82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a23bf5dd82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a25809d42c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a25809d42c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a25809d42c_2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a25809d42c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a25809d42c_2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a25809d42c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ec63c2eb5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ec63c2eb5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Mehedi</a:t>
            </a:r>
            <a:endParaRPr/>
          </a:p>
          <a:p>
            <a:pPr marL="0" lvl="0" indent="0" algn="l" rtl="0">
              <a:spcBef>
                <a:spcPts val="0"/>
              </a:spcBef>
              <a:spcAft>
                <a:spcPts val="0"/>
              </a:spcAft>
              <a:buNone/>
            </a:pPr>
            <a:endParaRPr/>
          </a:p>
          <a:p>
            <a:pPr marL="0" lvl="0" indent="0" algn="l" rtl="0">
              <a:spcBef>
                <a:spcPts val="0"/>
              </a:spcBef>
              <a:spcAft>
                <a:spcPts val="0"/>
              </a:spcAft>
              <a:buNone/>
            </a:pPr>
            <a:r>
              <a:rPr lang="en"/>
              <a:t>Just repeat skipped slide</a:t>
            </a:r>
            <a:endParaRPr/>
          </a:p>
          <a:p>
            <a:pPr marL="0" lvl="0" indent="0" algn="l" rtl="0">
              <a:spcBef>
                <a:spcPts val="0"/>
              </a:spcBef>
              <a:spcAft>
                <a:spcPts val="0"/>
              </a:spcAft>
              <a:buNone/>
            </a:pPr>
            <a:endParaRPr/>
          </a:p>
          <a:p>
            <a:pPr marL="0" lvl="0" indent="0" algn="l" rtl="0">
              <a:spcBef>
                <a:spcPts val="0"/>
              </a:spcBef>
              <a:spcAft>
                <a:spcPts val="0"/>
              </a:spcAft>
              <a:buNone/>
            </a:pPr>
            <a:r>
              <a:rPr lang="en"/>
              <a:t>Goals: what you are doing and why? With an example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a25809d42c_2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a25809d42c_2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a25809d42c_2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a25809d42c_2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ec69fa6bac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ec69fa6bac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a25809d42c_2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a25809d42c_2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a25809d42c_2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2a25809d42c_2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a25809d42c_2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a25809d42c_2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a25809d42c_2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2a25809d42c_2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a25809d42c_2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2a25809d42c_2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2a25809d42c_2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2a25809d42c_2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ec63c2eb54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ec63c2eb54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ec63c2eb70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ec63c2eb7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Mehedi</a:t>
            </a:r>
            <a:endParaRPr/>
          </a:p>
          <a:p>
            <a:pPr marL="0" lvl="0" indent="0" algn="l" rtl="0">
              <a:spcBef>
                <a:spcPts val="0"/>
              </a:spcBef>
              <a:spcAft>
                <a:spcPts val="0"/>
              </a:spcAft>
              <a:buNone/>
            </a:pPr>
            <a:r>
              <a:rPr lang="en"/>
              <a:t>What do we want our project to accomplish?</a:t>
            </a:r>
            <a:endParaRPr/>
          </a:p>
          <a:p>
            <a:pPr marL="0" lvl="0" indent="0" algn="l" rtl="0">
              <a:spcBef>
                <a:spcPts val="0"/>
              </a:spcBef>
              <a:spcAft>
                <a:spcPts val="0"/>
              </a:spcAft>
              <a:buNone/>
            </a:pPr>
            <a:r>
              <a:rPr lang="en"/>
              <a:t>What would we consider a successful project?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ec63c2eb54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ec63c2eb54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Visaal</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ec716fdca7_2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ec716fdca7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Visaal</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ec716fdca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ec716fdca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Visaal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ec69fa6bac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1ec69fa6ba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Visaal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2a25809d42c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2a25809d42c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Visaal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ec63c2eb54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ec63c2eb5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1ec63c2eb5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1ec63c2eb5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Visaal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ec63c2eb7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1ec63c2eb7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Andrew</a:t>
            </a:r>
            <a:endParaRPr/>
          </a:p>
          <a:p>
            <a:pPr marL="0" lvl="0" indent="0" algn="l" rtl="0">
              <a:spcBef>
                <a:spcPts val="0"/>
              </a:spcBef>
              <a:spcAft>
                <a:spcPts val="0"/>
              </a:spcAft>
              <a:buNone/>
            </a:pPr>
            <a:r>
              <a:rPr lang="en"/>
              <a:t>Tradeoffs memory, camera, reduce clock speed, resolution, fps (possibly?)</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Basys 3 vs Nexus 7</a:t>
            </a:r>
            <a:endParaRPr/>
          </a:p>
          <a:p>
            <a:pPr marL="457200" lvl="0" indent="-298450" algn="l" rtl="0">
              <a:spcBef>
                <a:spcPts val="0"/>
              </a:spcBef>
              <a:spcAft>
                <a:spcPts val="0"/>
              </a:spcAft>
              <a:buSzPts val="1100"/>
              <a:buChar char="-"/>
            </a:pPr>
            <a:r>
              <a:rPr lang="en"/>
              <a:t>Speed vs Memory</a:t>
            </a:r>
            <a:endParaRPr/>
          </a:p>
          <a:p>
            <a:pPr marL="457200" lvl="0" indent="-298450" algn="l" rtl="0">
              <a:spcBef>
                <a:spcPts val="0"/>
              </a:spcBef>
              <a:spcAft>
                <a:spcPts val="0"/>
              </a:spcAft>
              <a:buSzPts val="1100"/>
              <a:buChar char="-"/>
            </a:pPr>
            <a:r>
              <a:rPr lang="en"/>
              <a:t>Camera</a:t>
            </a:r>
            <a:endParaRPr/>
          </a:p>
          <a:p>
            <a:pPr marL="457200" lvl="0" indent="-298450" algn="l" rtl="0">
              <a:spcBef>
                <a:spcPts val="0"/>
              </a:spcBef>
              <a:spcAft>
                <a:spcPts val="0"/>
              </a:spcAft>
              <a:buSzPts val="1100"/>
              <a:buChar char="-"/>
            </a:pPr>
            <a:r>
              <a:rPr lang="en"/>
              <a:t>Original image information is lost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2a1e9d10587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2a1e9d1058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Visaal</a:t>
            </a:r>
            <a:endParaRPr/>
          </a:p>
          <a:p>
            <a:pPr marL="0" lvl="0" indent="0" algn="l" rtl="0">
              <a:spcBef>
                <a:spcPts val="0"/>
              </a:spcBef>
              <a:spcAft>
                <a:spcPts val="0"/>
              </a:spcAft>
              <a:buNone/>
            </a:pPr>
            <a:r>
              <a:rPr lang="en"/>
              <a:t>Have 3 columns for each module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a23bf5dd82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2a23bf5dd8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Visaal</a:t>
            </a:r>
            <a:endParaRPr/>
          </a:p>
          <a:p>
            <a:pPr marL="0" lvl="0" indent="0" algn="l" rtl="0">
              <a:spcBef>
                <a:spcPts val="0"/>
              </a:spcBef>
              <a:spcAft>
                <a:spcPts val="0"/>
              </a:spcAft>
              <a:buNone/>
            </a:pPr>
            <a:r>
              <a:rPr lang="en"/>
              <a:t>Have 3 columns for each module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ec63c2eb7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ec63c2eb7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Mehedi</a:t>
            </a:r>
            <a:endParaRPr/>
          </a:p>
          <a:p>
            <a:pPr marL="0" lvl="0" indent="0" algn="l" rtl="0">
              <a:spcBef>
                <a:spcPts val="0"/>
              </a:spcBef>
              <a:spcAft>
                <a:spcPts val="0"/>
              </a:spcAft>
              <a:buNone/>
            </a:pPr>
            <a:r>
              <a:rPr lang="en"/>
              <a:t>Similar to the skipped slide</a:t>
            </a:r>
            <a:endParaRPr/>
          </a:p>
          <a:p>
            <a:pPr marL="0" lvl="0" indent="0" algn="l" rtl="0">
              <a:spcBef>
                <a:spcPts val="0"/>
              </a:spcBef>
              <a:spcAft>
                <a:spcPts val="0"/>
              </a:spcAft>
              <a:buNone/>
            </a:pPr>
            <a:r>
              <a:rPr lang="en"/>
              <a:t>Short functionality- high level overview of the functionality</a:t>
            </a:r>
            <a:endParaRPr/>
          </a:p>
          <a:p>
            <a:pPr marL="0" lvl="0" indent="0" algn="l" rtl="0">
              <a:spcBef>
                <a:spcPts val="0"/>
              </a:spcBef>
              <a:spcAft>
                <a:spcPts val="0"/>
              </a:spcAft>
              <a:buNone/>
            </a:pPr>
            <a:endParaRPr/>
          </a:p>
          <a:p>
            <a:pPr marL="0" lvl="0" indent="0" algn="l" rtl="0">
              <a:spcBef>
                <a:spcPts val="0"/>
              </a:spcBef>
              <a:spcAft>
                <a:spcPts val="0"/>
              </a:spcAft>
              <a:buNone/>
            </a:pPr>
            <a:r>
              <a:rPr lang="en"/>
              <a:t>Very very high level block diagram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a23bf5dd82_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a23bf5dd82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2a25809d42c_2_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2a25809d42c_2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2a25809d42c_2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2a25809d42c_2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2a25809d42c_2_6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2a25809d42c_2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Visaal</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a25809d42c_2_6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2a25809d42c_2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Visaal</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a25809d42c_2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a25809d42c_2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Visaal</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2a25809d42c_2_6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2a25809d42c_2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Visaal</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2a25809d42c_2_6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2a25809d42c_2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Visaal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ec63c2eb7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ec63c2eb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Mehedi</a:t>
            </a:r>
            <a:endParaRPr/>
          </a:p>
          <a:p>
            <a:pPr marL="0" lvl="0" indent="0" algn="l" rtl="0">
              <a:spcBef>
                <a:spcPts val="0"/>
              </a:spcBef>
              <a:spcAft>
                <a:spcPts val="0"/>
              </a:spcAft>
              <a:buNone/>
            </a:pPr>
            <a:r>
              <a:rPr lang="en"/>
              <a:t>What are the requirements to complete this project? I.e. FPGA board, camera fps, memory</a:t>
            </a:r>
            <a:endParaRPr/>
          </a:p>
          <a:p>
            <a:pPr marL="0" lvl="0" indent="0" algn="l" rtl="0">
              <a:spcBef>
                <a:spcPts val="0"/>
              </a:spcBef>
              <a:spcAft>
                <a:spcPts val="0"/>
              </a:spcAft>
              <a:buNone/>
            </a:pPr>
            <a:r>
              <a:rPr lang="en"/>
              <a:t>Include peripherals we used, the constraints we have</a:t>
            </a:r>
            <a:endParaRPr/>
          </a:p>
          <a:p>
            <a:pPr marL="0" lvl="0" indent="0" algn="l" rtl="0">
              <a:spcBef>
                <a:spcPts val="0"/>
              </a:spcBef>
              <a:spcAft>
                <a:spcPts val="0"/>
              </a:spcAft>
              <a:buNone/>
            </a:pPr>
            <a:r>
              <a:rPr lang="en"/>
              <a:t>What did the design have to do: real time processing thingz.</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ec63c2eb54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ec63c2eb54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Andrew</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a1e9d1058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a1e9d1058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Andrew</a:t>
            </a:r>
            <a:endParaRPr/>
          </a:p>
          <a:p>
            <a:pPr marL="0" lvl="0" indent="0" algn="l" rtl="0">
              <a:spcBef>
                <a:spcPts val="0"/>
              </a:spcBef>
              <a:spcAft>
                <a:spcPts val="0"/>
              </a:spcAft>
              <a:buNone/>
            </a:pPr>
            <a:endParaRPr/>
          </a:p>
          <a:p>
            <a:pPr marL="0" lvl="0" indent="0" algn="l" rtl="0">
              <a:spcBef>
                <a:spcPts val="0"/>
              </a:spcBef>
              <a:spcAft>
                <a:spcPts val="0"/>
              </a:spcAft>
              <a:buNone/>
            </a:pPr>
            <a:r>
              <a:rPr lang="en"/>
              <a:t>ESP32-CAM used to generate necessary images and posts them to its web server. This web server is communicating with the PC which can request new image capture and getting the previous image in system memory.</a:t>
            </a:r>
            <a:endParaRPr/>
          </a:p>
          <a:p>
            <a:pPr marL="0" lvl="0" indent="0" algn="l" rtl="0">
              <a:spcBef>
                <a:spcPts val="0"/>
              </a:spcBef>
              <a:spcAft>
                <a:spcPts val="0"/>
              </a:spcAft>
              <a:buNone/>
            </a:pPr>
            <a:r>
              <a:rPr lang="en"/>
              <a:t>Image of ESP32-CAM from: https://www.universal-solder.ca/wp-content/uploads/2020/03/2184_5507a683-d21a-4e1b-a165-ac7bec357cb20.jpg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ec63c2eb7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ec63c2eb7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Andrew</a:t>
            </a:r>
            <a:endParaRPr/>
          </a:p>
          <a:p>
            <a:pPr marL="0" lvl="0" indent="0" algn="l" rtl="0">
              <a:spcBef>
                <a:spcPts val="0"/>
              </a:spcBef>
              <a:spcAft>
                <a:spcPts val="0"/>
              </a:spcAft>
              <a:buNone/>
            </a:pPr>
            <a:r>
              <a:rPr lang="en"/>
              <a:t>PC acts as a mediator between the FPGA and the ESP32-CAM. Helps with UART implementation since USB needed for FPGA and ESP32-CAM only has pins.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23bf5dd82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a23bf5dd82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Andrew</a:t>
            </a:r>
            <a:endParaRPr/>
          </a:p>
          <a:p>
            <a:pPr marL="0" lvl="0" indent="0" algn="l" rtl="0">
              <a:spcBef>
                <a:spcPts val="0"/>
              </a:spcBef>
              <a:spcAft>
                <a:spcPts val="0"/>
              </a:spcAft>
              <a:buNone/>
            </a:pPr>
            <a:r>
              <a:rPr lang="en"/>
              <a:t>Images taken by my ESP32-CAM notice the static is the later two images. This is likely caused by the conversion from JPEG to BMP since JPEG is lossy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Roboto Serif"/>
              <a:buNone/>
              <a:defRPr sz="5200">
                <a:latin typeface="Roboto Serif"/>
                <a:ea typeface="Roboto Serif"/>
                <a:cs typeface="Roboto Serif"/>
                <a:sym typeface="Roboto Serif"/>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Font typeface="Roboto Serif"/>
              <a:buNone/>
              <a:defRPr sz="2800">
                <a:latin typeface="Roboto Serif"/>
                <a:ea typeface="Roboto Serif"/>
                <a:cs typeface="Roboto Serif"/>
                <a:sym typeface="Roboto Serif"/>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Font typeface="Roboto Serif"/>
              <a:buNone/>
              <a:defRPr sz="3600">
                <a:latin typeface="Roboto Serif"/>
                <a:ea typeface="Roboto Serif"/>
                <a:cs typeface="Roboto Serif"/>
                <a:sym typeface="Roboto Serif"/>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500"/>
              <a:buFont typeface="Roboto Serif"/>
              <a:buNone/>
              <a:defRPr sz="2500">
                <a:solidFill>
                  <a:schemeClr val="dk1"/>
                </a:solidFill>
                <a:latin typeface="Roboto Serif"/>
                <a:ea typeface="Roboto Serif"/>
                <a:cs typeface="Roboto Serif"/>
                <a:sym typeface="Roboto Serif"/>
              </a:defRPr>
            </a:lvl1pPr>
            <a:lvl2pPr lvl="1">
              <a:spcBef>
                <a:spcPts val="0"/>
              </a:spcBef>
              <a:spcAft>
                <a:spcPts val="0"/>
              </a:spcAft>
              <a:buClr>
                <a:schemeClr val="dk1"/>
              </a:buClr>
              <a:buSzPts val="2800"/>
              <a:buFont typeface="Roboto Serif"/>
              <a:buNone/>
              <a:defRPr sz="2800">
                <a:solidFill>
                  <a:schemeClr val="dk1"/>
                </a:solidFill>
                <a:latin typeface="Roboto Serif"/>
                <a:ea typeface="Roboto Serif"/>
                <a:cs typeface="Roboto Serif"/>
                <a:sym typeface="Roboto Serif"/>
              </a:defRPr>
            </a:lvl2pPr>
            <a:lvl3pPr lvl="2">
              <a:spcBef>
                <a:spcPts val="0"/>
              </a:spcBef>
              <a:spcAft>
                <a:spcPts val="0"/>
              </a:spcAft>
              <a:buClr>
                <a:schemeClr val="dk1"/>
              </a:buClr>
              <a:buSzPts val="2800"/>
              <a:buFont typeface="Roboto Serif"/>
              <a:buNone/>
              <a:defRPr sz="2800">
                <a:solidFill>
                  <a:schemeClr val="dk1"/>
                </a:solidFill>
                <a:latin typeface="Roboto Serif"/>
                <a:ea typeface="Roboto Serif"/>
                <a:cs typeface="Roboto Serif"/>
                <a:sym typeface="Roboto Serif"/>
              </a:defRPr>
            </a:lvl3pPr>
            <a:lvl4pPr lvl="3">
              <a:spcBef>
                <a:spcPts val="0"/>
              </a:spcBef>
              <a:spcAft>
                <a:spcPts val="0"/>
              </a:spcAft>
              <a:buClr>
                <a:schemeClr val="dk1"/>
              </a:buClr>
              <a:buSzPts val="2800"/>
              <a:buFont typeface="Roboto Serif"/>
              <a:buNone/>
              <a:defRPr sz="2800">
                <a:solidFill>
                  <a:schemeClr val="dk1"/>
                </a:solidFill>
                <a:latin typeface="Roboto Serif"/>
                <a:ea typeface="Roboto Serif"/>
                <a:cs typeface="Roboto Serif"/>
                <a:sym typeface="Roboto Serif"/>
              </a:defRPr>
            </a:lvl4pPr>
            <a:lvl5pPr lvl="4">
              <a:spcBef>
                <a:spcPts val="0"/>
              </a:spcBef>
              <a:spcAft>
                <a:spcPts val="0"/>
              </a:spcAft>
              <a:buClr>
                <a:schemeClr val="dk1"/>
              </a:buClr>
              <a:buSzPts val="2800"/>
              <a:buFont typeface="Roboto Serif"/>
              <a:buNone/>
              <a:defRPr sz="2800">
                <a:solidFill>
                  <a:schemeClr val="dk1"/>
                </a:solidFill>
                <a:latin typeface="Roboto Serif"/>
                <a:ea typeface="Roboto Serif"/>
                <a:cs typeface="Roboto Serif"/>
                <a:sym typeface="Roboto Serif"/>
              </a:defRPr>
            </a:lvl5pPr>
            <a:lvl6pPr lvl="5">
              <a:spcBef>
                <a:spcPts val="0"/>
              </a:spcBef>
              <a:spcAft>
                <a:spcPts val="0"/>
              </a:spcAft>
              <a:buClr>
                <a:schemeClr val="dk1"/>
              </a:buClr>
              <a:buSzPts val="2800"/>
              <a:buFont typeface="Roboto Serif"/>
              <a:buNone/>
              <a:defRPr sz="2800">
                <a:solidFill>
                  <a:schemeClr val="dk1"/>
                </a:solidFill>
                <a:latin typeface="Roboto Serif"/>
                <a:ea typeface="Roboto Serif"/>
                <a:cs typeface="Roboto Serif"/>
                <a:sym typeface="Roboto Serif"/>
              </a:defRPr>
            </a:lvl6pPr>
            <a:lvl7pPr lvl="6">
              <a:spcBef>
                <a:spcPts val="0"/>
              </a:spcBef>
              <a:spcAft>
                <a:spcPts val="0"/>
              </a:spcAft>
              <a:buClr>
                <a:schemeClr val="dk1"/>
              </a:buClr>
              <a:buSzPts val="2800"/>
              <a:buFont typeface="Roboto Serif"/>
              <a:buNone/>
              <a:defRPr sz="2800">
                <a:solidFill>
                  <a:schemeClr val="dk1"/>
                </a:solidFill>
                <a:latin typeface="Roboto Serif"/>
                <a:ea typeface="Roboto Serif"/>
                <a:cs typeface="Roboto Serif"/>
                <a:sym typeface="Roboto Serif"/>
              </a:defRPr>
            </a:lvl7pPr>
            <a:lvl8pPr lvl="7">
              <a:spcBef>
                <a:spcPts val="0"/>
              </a:spcBef>
              <a:spcAft>
                <a:spcPts val="0"/>
              </a:spcAft>
              <a:buClr>
                <a:schemeClr val="dk1"/>
              </a:buClr>
              <a:buSzPts val="2800"/>
              <a:buFont typeface="Roboto Serif"/>
              <a:buNone/>
              <a:defRPr sz="2800">
                <a:solidFill>
                  <a:schemeClr val="dk1"/>
                </a:solidFill>
                <a:latin typeface="Roboto Serif"/>
                <a:ea typeface="Roboto Serif"/>
                <a:cs typeface="Roboto Serif"/>
                <a:sym typeface="Roboto Serif"/>
              </a:defRPr>
            </a:lvl8pPr>
            <a:lvl9pPr lvl="8">
              <a:spcBef>
                <a:spcPts val="0"/>
              </a:spcBef>
              <a:spcAft>
                <a:spcPts val="0"/>
              </a:spcAft>
              <a:buClr>
                <a:schemeClr val="dk1"/>
              </a:buClr>
              <a:buSzPts val="2800"/>
              <a:buFont typeface="Roboto Serif"/>
              <a:buNone/>
              <a:defRPr sz="2800">
                <a:solidFill>
                  <a:schemeClr val="dk1"/>
                </a:solidFill>
                <a:latin typeface="Roboto Serif"/>
                <a:ea typeface="Roboto Serif"/>
                <a:cs typeface="Roboto Serif"/>
                <a:sym typeface="Roboto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Serif"/>
              <a:buChar char="●"/>
              <a:defRPr sz="1800">
                <a:solidFill>
                  <a:schemeClr val="dk2"/>
                </a:solidFill>
                <a:latin typeface="Roboto Serif"/>
                <a:ea typeface="Roboto Serif"/>
                <a:cs typeface="Roboto Serif"/>
                <a:sym typeface="Roboto Serif"/>
              </a:defRPr>
            </a:lvl1pPr>
            <a:lvl2pPr marL="914400" lvl="1" indent="-317500">
              <a:lnSpc>
                <a:spcPct val="115000"/>
              </a:lnSpc>
              <a:spcBef>
                <a:spcPts val="0"/>
              </a:spcBef>
              <a:spcAft>
                <a:spcPts val="0"/>
              </a:spcAft>
              <a:buClr>
                <a:schemeClr val="dk2"/>
              </a:buClr>
              <a:buSzPts val="1400"/>
              <a:buFont typeface="Roboto Serif"/>
              <a:buChar char="○"/>
              <a:defRPr>
                <a:solidFill>
                  <a:schemeClr val="dk2"/>
                </a:solidFill>
                <a:latin typeface="Roboto Serif"/>
                <a:ea typeface="Roboto Serif"/>
                <a:cs typeface="Roboto Serif"/>
                <a:sym typeface="Roboto Serif"/>
              </a:defRPr>
            </a:lvl2pPr>
            <a:lvl3pPr marL="1371600" lvl="2" indent="-317500">
              <a:lnSpc>
                <a:spcPct val="115000"/>
              </a:lnSpc>
              <a:spcBef>
                <a:spcPts val="0"/>
              </a:spcBef>
              <a:spcAft>
                <a:spcPts val="0"/>
              </a:spcAft>
              <a:buClr>
                <a:schemeClr val="dk2"/>
              </a:buClr>
              <a:buSzPts val="1400"/>
              <a:buFont typeface="Roboto Serif"/>
              <a:buChar char="■"/>
              <a:defRPr>
                <a:solidFill>
                  <a:schemeClr val="dk2"/>
                </a:solidFill>
                <a:latin typeface="Roboto Serif"/>
                <a:ea typeface="Roboto Serif"/>
                <a:cs typeface="Roboto Serif"/>
                <a:sym typeface="Roboto Serif"/>
              </a:defRPr>
            </a:lvl3pPr>
            <a:lvl4pPr marL="1828800" lvl="3" indent="-317500">
              <a:lnSpc>
                <a:spcPct val="115000"/>
              </a:lnSpc>
              <a:spcBef>
                <a:spcPts val="0"/>
              </a:spcBef>
              <a:spcAft>
                <a:spcPts val="0"/>
              </a:spcAft>
              <a:buClr>
                <a:schemeClr val="dk2"/>
              </a:buClr>
              <a:buSzPts val="1400"/>
              <a:buFont typeface="Roboto Serif"/>
              <a:buChar char="●"/>
              <a:defRPr>
                <a:solidFill>
                  <a:schemeClr val="dk2"/>
                </a:solidFill>
                <a:latin typeface="Roboto Serif"/>
                <a:ea typeface="Roboto Serif"/>
                <a:cs typeface="Roboto Serif"/>
                <a:sym typeface="Roboto Serif"/>
              </a:defRPr>
            </a:lvl4pPr>
            <a:lvl5pPr marL="2286000" lvl="4" indent="-317500">
              <a:lnSpc>
                <a:spcPct val="115000"/>
              </a:lnSpc>
              <a:spcBef>
                <a:spcPts val="0"/>
              </a:spcBef>
              <a:spcAft>
                <a:spcPts val="0"/>
              </a:spcAft>
              <a:buClr>
                <a:schemeClr val="dk2"/>
              </a:buClr>
              <a:buSzPts val="1400"/>
              <a:buFont typeface="Roboto Serif"/>
              <a:buChar char="○"/>
              <a:defRPr>
                <a:solidFill>
                  <a:schemeClr val="dk2"/>
                </a:solidFill>
                <a:latin typeface="Roboto Serif"/>
                <a:ea typeface="Roboto Serif"/>
                <a:cs typeface="Roboto Serif"/>
                <a:sym typeface="Roboto Serif"/>
              </a:defRPr>
            </a:lvl5pPr>
            <a:lvl6pPr marL="2743200" lvl="5" indent="-317500">
              <a:lnSpc>
                <a:spcPct val="115000"/>
              </a:lnSpc>
              <a:spcBef>
                <a:spcPts val="0"/>
              </a:spcBef>
              <a:spcAft>
                <a:spcPts val="0"/>
              </a:spcAft>
              <a:buClr>
                <a:schemeClr val="dk2"/>
              </a:buClr>
              <a:buSzPts val="1400"/>
              <a:buFont typeface="Roboto Serif"/>
              <a:buChar char="■"/>
              <a:defRPr>
                <a:solidFill>
                  <a:schemeClr val="dk2"/>
                </a:solidFill>
                <a:latin typeface="Roboto Serif"/>
                <a:ea typeface="Roboto Serif"/>
                <a:cs typeface="Roboto Serif"/>
                <a:sym typeface="Roboto Serif"/>
              </a:defRPr>
            </a:lvl6pPr>
            <a:lvl7pPr marL="3200400" lvl="6" indent="-317500">
              <a:lnSpc>
                <a:spcPct val="115000"/>
              </a:lnSpc>
              <a:spcBef>
                <a:spcPts val="0"/>
              </a:spcBef>
              <a:spcAft>
                <a:spcPts val="0"/>
              </a:spcAft>
              <a:buClr>
                <a:schemeClr val="dk2"/>
              </a:buClr>
              <a:buSzPts val="1400"/>
              <a:buFont typeface="Roboto Serif"/>
              <a:buChar char="●"/>
              <a:defRPr>
                <a:solidFill>
                  <a:schemeClr val="dk2"/>
                </a:solidFill>
                <a:latin typeface="Roboto Serif"/>
                <a:ea typeface="Roboto Serif"/>
                <a:cs typeface="Roboto Serif"/>
                <a:sym typeface="Roboto Serif"/>
              </a:defRPr>
            </a:lvl7pPr>
            <a:lvl8pPr marL="3657600" lvl="7" indent="-317500">
              <a:lnSpc>
                <a:spcPct val="115000"/>
              </a:lnSpc>
              <a:spcBef>
                <a:spcPts val="0"/>
              </a:spcBef>
              <a:spcAft>
                <a:spcPts val="0"/>
              </a:spcAft>
              <a:buClr>
                <a:schemeClr val="dk2"/>
              </a:buClr>
              <a:buSzPts val="1400"/>
              <a:buFont typeface="Roboto Serif"/>
              <a:buChar char="○"/>
              <a:defRPr>
                <a:solidFill>
                  <a:schemeClr val="dk2"/>
                </a:solidFill>
                <a:latin typeface="Roboto Serif"/>
                <a:ea typeface="Roboto Serif"/>
                <a:cs typeface="Roboto Serif"/>
                <a:sym typeface="Roboto Serif"/>
              </a:defRPr>
            </a:lvl8pPr>
            <a:lvl9pPr marL="4114800" lvl="8" indent="-317500">
              <a:lnSpc>
                <a:spcPct val="115000"/>
              </a:lnSpc>
              <a:spcBef>
                <a:spcPts val="0"/>
              </a:spcBef>
              <a:spcAft>
                <a:spcPts val="0"/>
              </a:spcAft>
              <a:buClr>
                <a:schemeClr val="dk2"/>
              </a:buClr>
              <a:buSzPts val="1400"/>
              <a:buFont typeface="Roboto Serif"/>
              <a:buChar char="■"/>
              <a:defRPr>
                <a:solidFill>
                  <a:schemeClr val="dk2"/>
                </a:solidFill>
                <a:latin typeface="Roboto Serif"/>
                <a:ea typeface="Roboto Serif"/>
                <a:cs typeface="Roboto Serif"/>
                <a:sym typeface="Roboto Serif"/>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Roboto Serif"/>
                <a:ea typeface="Roboto Serif"/>
                <a:cs typeface="Roboto Serif"/>
                <a:sym typeface="Roboto Serif"/>
              </a:defRPr>
            </a:lvl1pPr>
            <a:lvl2pPr lvl="1" algn="r">
              <a:buNone/>
              <a:defRPr sz="1000">
                <a:solidFill>
                  <a:schemeClr val="dk2"/>
                </a:solidFill>
                <a:latin typeface="Roboto Serif"/>
                <a:ea typeface="Roboto Serif"/>
                <a:cs typeface="Roboto Serif"/>
                <a:sym typeface="Roboto Serif"/>
              </a:defRPr>
            </a:lvl2pPr>
            <a:lvl3pPr lvl="2" algn="r">
              <a:buNone/>
              <a:defRPr sz="1000">
                <a:solidFill>
                  <a:schemeClr val="dk2"/>
                </a:solidFill>
                <a:latin typeface="Roboto Serif"/>
                <a:ea typeface="Roboto Serif"/>
                <a:cs typeface="Roboto Serif"/>
                <a:sym typeface="Roboto Serif"/>
              </a:defRPr>
            </a:lvl3pPr>
            <a:lvl4pPr lvl="3" algn="r">
              <a:buNone/>
              <a:defRPr sz="1000">
                <a:solidFill>
                  <a:schemeClr val="dk2"/>
                </a:solidFill>
                <a:latin typeface="Roboto Serif"/>
                <a:ea typeface="Roboto Serif"/>
                <a:cs typeface="Roboto Serif"/>
                <a:sym typeface="Roboto Serif"/>
              </a:defRPr>
            </a:lvl4pPr>
            <a:lvl5pPr lvl="4" algn="r">
              <a:buNone/>
              <a:defRPr sz="1000">
                <a:solidFill>
                  <a:schemeClr val="dk2"/>
                </a:solidFill>
                <a:latin typeface="Roboto Serif"/>
                <a:ea typeface="Roboto Serif"/>
                <a:cs typeface="Roboto Serif"/>
                <a:sym typeface="Roboto Serif"/>
              </a:defRPr>
            </a:lvl5pPr>
            <a:lvl6pPr lvl="5" algn="r">
              <a:buNone/>
              <a:defRPr sz="1000">
                <a:solidFill>
                  <a:schemeClr val="dk2"/>
                </a:solidFill>
                <a:latin typeface="Roboto Serif"/>
                <a:ea typeface="Roboto Serif"/>
                <a:cs typeface="Roboto Serif"/>
                <a:sym typeface="Roboto Serif"/>
              </a:defRPr>
            </a:lvl6pPr>
            <a:lvl7pPr lvl="6" algn="r">
              <a:buNone/>
              <a:defRPr sz="1000">
                <a:solidFill>
                  <a:schemeClr val="dk2"/>
                </a:solidFill>
                <a:latin typeface="Roboto Serif"/>
                <a:ea typeface="Roboto Serif"/>
                <a:cs typeface="Roboto Serif"/>
                <a:sym typeface="Roboto Serif"/>
              </a:defRPr>
            </a:lvl7pPr>
            <a:lvl8pPr lvl="7" algn="r">
              <a:buNone/>
              <a:defRPr sz="1000">
                <a:solidFill>
                  <a:schemeClr val="dk2"/>
                </a:solidFill>
                <a:latin typeface="Roboto Serif"/>
                <a:ea typeface="Roboto Serif"/>
                <a:cs typeface="Roboto Serif"/>
                <a:sym typeface="Roboto Serif"/>
              </a:defRPr>
            </a:lvl8pPr>
            <a:lvl9pPr lvl="8" algn="r">
              <a:buNone/>
              <a:defRPr sz="1000">
                <a:solidFill>
                  <a:schemeClr val="dk2"/>
                </a:solidFill>
                <a:latin typeface="Roboto Serif"/>
                <a:ea typeface="Roboto Serif"/>
                <a:cs typeface="Roboto Serif"/>
                <a:sym typeface="Roboto Serif"/>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gwoska/DetectoVisio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8" Type="http://schemas.openxmlformats.org/officeDocument/2006/relationships/image" Target="../media/image22.jpg"/><Relationship Id="rId13" Type="http://schemas.openxmlformats.org/officeDocument/2006/relationships/image" Target="../media/image23.jpg"/><Relationship Id="rId3" Type="http://schemas.openxmlformats.org/officeDocument/2006/relationships/image" Target="../media/image24.jpg"/><Relationship Id="rId7" Type="http://schemas.openxmlformats.org/officeDocument/2006/relationships/image" Target="../media/image28.jpg"/><Relationship Id="rId12" Type="http://schemas.openxmlformats.org/officeDocument/2006/relationships/image" Target="../media/image32.jp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7.jpg"/><Relationship Id="rId11" Type="http://schemas.openxmlformats.org/officeDocument/2006/relationships/image" Target="../media/image31.jpg"/><Relationship Id="rId5" Type="http://schemas.openxmlformats.org/officeDocument/2006/relationships/image" Target="../media/image26.jpg"/><Relationship Id="rId10" Type="http://schemas.openxmlformats.org/officeDocument/2006/relationships/image" Target="../media/image30.jpg"/><Relationship Id="rId4" Type="http://schemas.openxmlformats.org/officeDocument/2006/relationships/image" Target="../media/image25.jpg"/><Relationship Id="rId9" Type="http://schemas.openxmlformats.org/officeDocument/2006/relationships/image" Target="../media/image29.jpg"/><Relationship Id="rId1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0.png"/><Relationship Id="rId5" Type="http://schemas.openxmlformats.org/officeDocument/2006/relationships/hyperlink" Target="https://drive.google.com/file/d/1kg8rFOBUqkBunTInYr0U9MYXZUX7ZK_0/view?usp=drive_link" TargetMode="External"/><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agwoska/DetectoVision"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2.jpg"/><Relationship Id="rId4" Type="http://schemas.openxmlformats.org/officeDocument/2006/relationships/image" Target="../media/image28.jpg"/></Relationships>
</file>

<file path=ppt/slides/_rels/slide4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6.jpg"/><Relationship Id="rId4" Type="http://schemas.openxmlformats.org/officeDocument/2006/relationships/image" Target="../media/image25.jpg"/></Relationships>
</file>

<file path=ppt/slides/_rels/slide4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32.jpg"/><Relationship Id="rId4" Type="http://schemas.openxmlformats.org/officeDocument/2006/relationships/image" Target="../media/image31.jpg"/></Relationships>
</file>

<file path=ppt/slides/_rels/slide4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Clr>
                <a:schemeClr val="dk1"/>
              </a:buClr>
              <a:buSzPts val="1100"/>
              <a:buFont typeface="Arial"/>
              <a:buNone/>
            </a:pPr>
            <a:r>
              <a:rPr lang="en">
                <a:latin typeface="Spectral"/>
                <a:ea typeface="Spectral"/>
                <a:cs typeface="Spectral"/>
                <a:sym typeface="Spectral"/>
              </a:rPr>
              <a:t>Object Detection</a:t>
            </a:r>
            <a:endParaRPr/>
          </a:p>
        </p:txBody>
      </p:sp>
      <p:sp>
        <p:nvSpPr>
          <p:cNvPr id="55" name="Google Shape;55;p13"/>
          <p:cNvSpPr txBox="1">
            <a:spLocks noGrp="1"/>
          </p:cNvSpPr>
          <p:nvPr>
            <p:ph type="subTitle" idx="1"/>
          </p:nvPr>
        </p:nvSpPr>
        <p:spPr>
          <a:xfrm>
            <a:off x="311700" y="2834125"/>
            <a:ext cx="8520600" cy="1364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39285"/>
              <a:buFont typeface="Arial"/>
              <a:buNone/>
            </a:pPr>
            <a:r>
              <a:rPr lang="en"/>
              <a:t>Team </a:t>
            </a:r>
            <a:r>
              <a:rPr lang="en" b="1"/>
              <a:t>DetectoVision</a:t>
            </a:r>
            <a:endParaRPr b="1"/>
          </a:p>
          <a:p>
            <a:pPr marL="0" lvl="0" indent="0" algn="ctr" rtl="0">
              <a:spcBef>
                <a:spcPts val="0"/>
              </a:spcBef>
              <a:spcAft>
                <a:spcPts val="0"/>
              </a:spcAft>
              <a:buClr>
                <a:schemeClr val="dk1"/>
              </a:buClr>
              <a:buSzPct val="39285"/>
              <a:buFont typeface="Arial"/>
              <a:buNone/>
            </a:pPr>
            <a:endParaRPr/>
          </a:p>
          <a:p>
            <a:pPr marL="0" lvl="0" indent="0" algn="ctr" rtl="0">
              <a:spcBef>
                <a:spcPts val="0"/>
              </a:spcBef>
              <a:spcAft>
                <a:spcPts val="0"/>
              </a:spcAft>
              <a:buClr>
                <a:schemeClr val="dk1"/>
              </a:buClr>
              <a:buSzPct val="55000"/>
              <a:buFont typeface="Arial"/>
              <a:buNone/>
            </a:pPr>
            <a:r>
              <a:rPr lang="en" sz="2000"/>
              <a:t>Mehedi Hasan, Visaal Nekkanti, Andrew Woska, Abin George</a:t>
            </a:r>
            <a:endParaRPr sz="2000"/>
          </a:p>
          <a:p>
            <a:pPr marL="457200" lvl="0" indent="0" algn="l" rtl="0">
              <a:spcBef>
                <a:spcPts val="0"/>
              </a:spcBef>
              <a:spcAft>
                <a:spcPts val="0"/>
              </a:spcAft>
              <a:buClr>
                <a:schemeClr val="dk1"/>
              </a:buClr>
              <a:buSzPct val="55000"/>
              <a:buFont typeface="Arial"/>
              <a:buNone/>
            </a:pPr>
            <a:endParaRPr sz="2000"/>
          </a:p>
          <a:p>
            <a:pPr marL="0" lvl="0" indent="0" algn="l" rtl="0">
              <a:spcBef>
                <a:spcPts val="0"/>
              </a:spcBef>
              <a:spcAft>
                <a:spcPts val="0"/>
              </a:spcAft>
              <a:buNone/>
            </a:pPr>
            <a:endParaRPr/>
          </a:p>
        </p:txBody>
      </p:sp>
      <p:sp>
        <p:nvSpPr>
          <p:cNvPr id="56" name="Google Shape;56;p13"/>
          <p:cNvSpPr txBox="1"/>
          <p:nvPr/>
        </p:nvSpPr>
        <p:spPr>
          <a:xfrm>
            <a:off x="2065500" y="4494800"/>
            <a:ext cx="5013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u="sng">
                <a:solidFill>
                  <a:schemeClr val="hlink"/>
                </a:solidFill>
                <a:latin typeface="Roboto Serif"/>
                <a:ea typeface="Roboto Serif"/>
                <a:cs typeface="Roboto Serif"/>
                <a:sym typeface="Roboto Serif"/>
                <a:hlinkClick r:id="rId3"/>
              </a:rPr>
              <a:t>https://github.com/agwoska/DetectoVision</a:t>
            </a:r>
            <a:endParaRPr sz="1300">
              <a:solidFill>
                <a:schemeClr val="dk2"/>
              </a:solidFill>
              <a:latin typeface="Roboto Serif"/>
              <a:ea typeface="Roboto Serif"/>
              <a:cs typeface="Roboto Serif"/>
              <a:sym typeface="Roboto Serif"/>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ESP32 to FPGA</a:t>
            </a:r>
            <a:endParaRPr/>
          </a:p>
        </p:txBody>
      </p:sp>
      <p:sp>
        <p:nvSpPr>
          <p:cNvPr id="142" name="Google Shape;142;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Uses Xilinx IP to generate relevant Verilog code with extra module to capture image</a:t>
            </a:r>
            <a:endParaRPr/>
          </a:p>
        </p:txBody>
      </p:sp>
      <p:sp>
        <p:nvSpPr>
          <p:cNvPr id="143" name="Google Shape;14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pic>
        <p:nvPicPr>
          <p:cNvPr id="144" name="Google Shape;144;p22"/>
          <p:cNvPicPr preferRelativeResize="0"/>
          <p:nvPr/>
        </p:nvPicPr>
        <p:blipFill>
          <a:blip r:embed="rId3">
            <a:alphaModFix/>
          </a:blip>
          <a:stretch>
            <a:fillRect/>
          </a:stretch>
        </p:blipFill>
        <p:spPr>
          <a:xfrm>
            <a:off x="4169400" y="2863400"/>
            <a:ext cx="4303050" cy="1472096"/>
          </a:xfrm>
          <a:prstGeom prst="rect">
            <a:avLst/>
          </a:prstGeom>
          <a:noFill/>
          <a:ln>
            <a:noFill/>
          </a:ln>
        </p:spPr>
      </p:pic>
      <p:sp>
        <p:nvSpPr>
          <p:cNvPr id="145" name="Google Shape;145;p22"/>
          <p:cNvSpPr txBox="1"/>
          <p:nvPr/>
        </p:nvSpPr>
        <p:spPr>
          <a:xfrm>
            <a:off x="389100" y="2214200"/>
            <a:ext cx="3857700" cy="277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700">
                <a:solidFill>
                  <a:srgbClr val="0000FF"/>
                </a:solidFill>
                <a:latin typeface="Consolas"/>
                <a:ea typeface="Consolas"/>
                <a:cs typeface="Consolas"/>
                <a:sym typeface="Consolas"/>
              </a:rPr>
              <a:t>module</a:t>
            </a:r>
            <a:r>
              <a:rPr lang="en" sz="700">
                <a:solidFill>
                  <a:schemeClr val="dk1"/>
                </a:solidFill>
                <a:latin typeface="Consolas"/>
                <a:ea typeface="Consolas"/>
                <a:cs typeface="Consolas"/>
                <a:sym typeface="Consolas"/>
              </a:rPr>
              <a:t> detectovision_wrapper</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(reset,</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sys_clock,</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usb_uart_rxd,</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usb_uart_txd);</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a:t>
            </a:r>
            <a:r>
              <a:rPr lang="en" sz="700">
                <a:solidFill>
                  <a:srgbClr val="0000FF"/>
                </a:solidFill>
                <a:latin typeface="Consolas"/>
                <a:ea typeface="Consolas"/>
                <a:cs typeface="Consolas"/>
                <a:sym typeface="Consolas"/>
              </a:rPr>
              <a:t>input</a:t>
            </a:r>
            <a:r>
              <a:rPr lang="en" sz="700">
                <a:solidFill>
                  <a:schemeClr val="dk1"/>
                </a:solidFill>
                <a:latin typeface="Consolas"/>
                <a:ea typeface="Consolas"/>
                <a:cs typeface="Consolas"/>
                <a:sym typeface="Consolas"/>
              </a:rPr>
              <a:t> reset;</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a:t>
            </a:r>
            <a:r>
              <a:rPr lang="en" sz="700">
                <a:solidFill>
                  <a:srgbClr val="0000FF"/>
                </a:solidFill>
                <a:latin typeface="Consolas"/>
                <a:ea typeface="Consolas"/>
                <a:cs typeface="Consolas"/>
                <a:sym typeface="Consolas"/>
              </a:rPr>
              <a:t>input</a:t>
            </a:r>
            <a:r>
              <a:rPr lang="en" sz="700">
                <a:solidFill>
                  <a:schemeClr val="dk1"/>
                </a:solidFill>
                <a:latin typeface="Consolas"/>
                <a:ea typeface="Consolas"/>
                <a:cs typeface="Consolas"/>
                <a:sym typeface="Consolas"/>
              </a:rPr>
              <a:t> sys_clock;</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a:t>
            </a:r>
            <a:r>
              <a:rPr lang="en" sz="700">
                <a:solidFill>
                  <a:srgbClr val="0000FF"/>
                </a:solidFill>
                <a:latin typeface="Consolas"/>
                <a:ea typeface="Consolas"/>
                <a:cs typeface="Consolas"/>
                <a:sym typeface="Consolas"/>
              </a:rPr>
              <a:t>input</a:t>
            </a:r>
            <a:r>
              <a:rPr lang="en" sz="700">
                <a:solidFill>
                  <a:schemeClr val="dk1"/>
                </a:solidFill>
                <a:latin typeface="Consolas"/>
                <a:ea typeface="Consolas"/>
                <a:cs typeface="Consolas"/>
                <a:sym typeface="Consolas"/>
              </a:rPr>
              <a:t> usb_uart_rxd;</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a:t>
            </a:r>
            <a:r>
              <a:rPr lang="en" sz="700">
                <a:solidFill>
                  <a:srgbClr val="0000FF"/>
                </a:solidFill>
                <a:latin typeface="Consolas"/>
                <a:ea typeface="Consolas"/>
                <a:cs typeface="Consolas"/>
                <a:sym typeface="Consolas"/>
              </a:rPr>
              <a:t>output</a:t>
            </a:r>
            <a:r>
              <a:rPr lang="en" sz="700">
                <a:solidFill>
                  <a:schemeClr val="dk1"/>
                </a:solidFill>
                <a:latin typeface="Consolas"/>
                <a:ea typeface="Consolas"/>
                <a:cs typeface="Consolas"/>
                <a:sym typeface="Consolas"/>
              </a:rPr>
              <a:t> usb_uart_txd;</a:t>
            </a:r>
            <a:br>
              <a:rPr lang="en" sz="700">
                <a:solidFill>
                  <a:schemeClr val="dk1"/>
                </a:solidFill>
                <a:latin typeface="Consolas"/>
                <a:ea typeface="Consolas"/>
                <a:cs typeface="Consolas"/>
                <a:sym typeface="Consolas"/>
              </a:rPr>
            </a:b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a:t>
            </a:r>
            <a:r>
              <a:rPr lang="en" sz="700">
                <a:solidFill>
                  <a:srgbClr val="0000FF"/>
                </a:solidFill>
                <a:latin typeface="Consolas"/>
                <a:ea typeface="Consolas"/>
                <a:cs typeface="Consolas"/>
                <a:sym typeface="Consolas"/>
              </a:rPr>
              <a:t>wire</a:t>
            </a:r>
            <a:r>
              <a:rPr lang="en" sz="700">
                <a:solidFill>
                  <a:schemeClr val="dk1"/>
                </a:solidFill>
                <a:latin typeface="Consolas"/>
                <a:ea typeface="Consolas"/>
                <a:cs typeface="Consolas"/>
                <a:sym typeface="Consolas"/>
              </a:rPr>
              <a:t> reset;</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a:t>
            </a:r>
            <a:r>
              <a:rPr lang="en" sz="700">
                <a:solidFill>
                  <a:srgbClr val="0000FF"/>
                </a:solidFill>
                <a:latin typeface="Consolas"/>
                <a:ea typeface="Consolas"/>
                <a:cs typeface="Consolas"/>
                <a:sym typeface="Consolas"/>
              </a:rPr>
              <a:t>wire</a:t>
            </a:r>
            <a:r>
              <a:rPr lang="en" sz="700">
                <a:solidFill>
                  <a:schemeClr val="dk1"/>
                </a:solidFill>
                <a:latin typeface="Consolas"/>
                <a:ea typeface="Consolas"/>
                <a:cs typeface="Consolas"/>
                <a:sym typeface="Consolas"/>
              </a:rPr>
              <a:t> sys_clock;</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a:t>
            </a:r>
            <a:r>
              <a:rPr lang="en" sz="700">
                <a:solidFill>
                  <a:srgbClr val="0000FF"/>
                </a:solidFill>
                <a:latin typeface="Consolas"/>
                <a:ea typeface="Consolas"/>
                <a:cs typeface="Consolas"/>
                <a:sym typeface="Consolas"/>
              </a:rPr>
              <a:t>wire</a:t>
            </a:r>
            <a:r>
              <a:rPr lang="en" sz="700">
                <a:solidFill>
                  <a:schemeClr val="dk1"/>
                </a:solidFill>
                <a:latin typeface="Consolas"/>
                <a:ea typeface="Consolas"/>
                <a:cs typeface="Consolas"/>
                <a:sym typeface="Consolas"/>
              </a:rPr>
              <a:t> usb_uart_rxd;</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a:t>
            </a:r>
            <a:r>
              <a:rPr lang="en" sz="700">
                <a:solidFill>
                  <a:srgbClr val="0000FF"/>
                </a:solidFill>
                <a:latin typeface="Consolas"/>
                <a:ea typeface="Consolas"/>
                <a:cs typeface="Consolas"/>
                <a:sym typeface="Consolas"/>
              </a:rPr>
              <a:t>wire</a:t>
            </a:r>
            <a:r>
              <a:rPr lang="en" sz="700">
                <a:solidFill>
                  <a:schemeClr val="dk1"/>
                </a:solidFill>
                <a:latin typeface="Consolas"/>
                <a:ea typeface="Consolas"/>
                <a:cs typeface="Consolas"/>
                <a:sym typeface="Consolas"/>
              </a:rPr>
              <a:t> usb_uart_txd;</a:t>
            </a:r>
            <a:br>
              <a:rPr lang="en" sz="700">
                <a:solidFill>
                  <a:schemeClr val="dk1"/>
                </a:solidFill>
                <a:latin typeface="Consolas"/>
                <a:ea typeface="Consolas"/>
                <a:cs typeface="Consolas"/>
                <a:sym typeface="Consolas"/>
              </a:rPr>
            </a:b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dv_uart dv_uart_i</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a:t>
            </a:r>
            <a:r>
              <a:rPr lang="en" sz="700">
                <a:solidFill>
                  <a:srgbClr val="008000"/>
                </a:solidFill>
                <a:latin typeface="Consolas"/>
                <a:ea typeface="Consolas"/>
                <a:cs typeface="Consolas"/>
                <a:sym typeface="Consolas"/>
              </a:rPr>
              <a:t>.reset</a:t>
            </a:r>
            <a:r>
              <a:rPr lang="en" sz="700">
                <a:solidFill>
                  <a:schemeClr val="dk1"/>
                </a:solidFill>
                <a:latin typeface="Consolas"/>
                <a:ea typeface="Consolas"/>
                <a:cs typeface="Consolas"/>
                <a:sym typeface="Consolas"/>
              </a:rPr>
              <a:t>(reset),</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a:t>
            </a:r>
            <a:r>
              <a:rPr lang="en" sz="700">
                <a:solidFill>
                  <a:srgbClr val="008000"/>
                </a:solidFill>
                <a:latin typeface="Consolas"/>
                <a:ea typeface="Consolas"/>
                <a:cs typeface="Consolas"/>
                <a:sym typeface="Consolas"/>
              </a:rPr>
              <a:t>.sys_clock</a:t>
            </a:r>
            <a:r>
              <a:rPr lang="en" sz="700">
                <a:solidFill>
                  <a:schemeClr val="dk1"/>
                </a:solidFill>
                <a:latin typeface="Consolas"/>
                <a:ea typeface="Consolas"/>
                <a:cs typeface="Consolas"/>
                <a:sym typeface="Consolas"/>
              </a:rPr>
              <a:t>(sys_clock),</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a:t>
            </a:r>
            <a:r>
              <a:rPr lang="en" sz="700">
                <a:solidFill>
                  <a:srgbClr val="008000"/>
                </a:solidFill>
                <a:latin typeface="Consolas"/>
                <a:ea typeface="Consolas"/>
                <a:cs typeface="Consolas"/>
                <a:sym typeface="Consolas"/>
              </a:rPr>
              <a:t>.usb_uart_rxd</a:t>
            </a:r>
            <a:r>
              <a:rPr lang="en" sz="700">
                <a:solidFill>
                  <a:schemeClr val="dk1"/>
                </a:solidFill>
                <a:latin typeface="Consolas"/>
                <a:ea typeface="Consolas"/>
                <a:cs typeface="Consolas"/>
                <a:sym typeface="Consolas"/>
              </a:rPr>
              <a:t>(usb_uart_rxd),</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a:t>
            </a:r>
            <a:r>
              <a:rPr lang="en" sz="700">
                <a:solidFill>
                  <a:srgbClr val="008000"/>
                </a:solidFill>
                <a:latin typeface="Consolas"/>
                <a:ea typeface="Consolas"/>
                <a:cs typeface="Consolas"/>
                <a:sym typeface="Consolas"/>
              </a:rPr>
              <a:t>.usb_uart_txd</a:t>
            </a:r>
            <a:r>
              <a:rPr lang="en" sz="700">
                <a:solidFill>
                  <a:schemeClr val="dk1"/>
                </a:solidFill>
                <a:latin typeface="Consolas"/>
                <a:ea typeface="Consolas"/>
                <a:cs typeface="Consolas"/>
                <a:sym typeface="Consolas"/>
              </a:rPr>
              <a:t>(usb_uart_txd));</a:t>
            </a:r>
            <a:br>
              <a:rPr lang="en" sz="700">
                <a:solidFill>
                  <a:schemeClr val="dk1"/>
                </a:solidFill>
                <a:latin typeface="Consolas"/>
                <a:ea typeface="Consolas"/>
                <a:cs typeface="Consolas"/>
                <a:sym typeface="Consolas"/>
              </a:rPr>
            </a:br>
            <a:r>
              <a:rPr lang="en" sz="700">
                <a:solidFill>
                  <a:srgbClr val="0000FF"/>
                </a:solidFill>
                <a:latin typeface="Consolas"/>
                <a:ea typeface="Consolas"/>
                <a:cs typeface="Consolas"/>
                <a:sym typeface="Consolas"/>
              </a:rPr>
              <a:t>endmodule</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311700" y="5506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000"/>
              <a:t>Ch2: Image Processing</a:t>
            </a:r>
            <a:endParaRPr sz="3000"/>
          </a:p>
        </p:txBody>
      </p:sp>
      <p:sp>
        <p:nvSpPr>
          <p:cNvPr id="151" name="Google Shape;15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
        <p:nvSpPr>
          <p:cNvPr id="152" name="Google Shape;152;p23"/>
          <p:cNvSpPr txBox="1"/>
          <p:nvPr/>
        </p:nvSpPr>
        <p:spPr>
          <a:xfrm>
            <a:off x="6309350" y="4595125"/>
            <a:ext cx="23319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800">
                <a:solidFill>
                  <a:schemeClr val="dk2"/>
                </a:solidFill>
                <a:latin typeface="Roboto Serif"/>
                <a:ea typeface="Roboto Serif"/>
                <a:cs typeface="Roboto Serif"/>
                <a:sym typeface="Roboto Serif"/>
              </a:rPr>
              <a:t>Abin &amp; Mehedi</a:t>
            </a:r>
            <a:endParaRPr sz="1800">
              <a:solidFill>
                <a:schemeClr val="dk2"/>
              </a:solidFill>
              <a:latin typeface="Roboto Serif"/>
              <a:ea typeface="Roboto Serif"/>
              <a:cs typeface="Roboto Serif"/>
              <a:sym typeface="Roboto Serif"/>
            </a:endParaRPr>
          </a:p>
        </p:txBody>
      </p:sp>
      <p:sp>
        <p:nvSpPr>
          <p:cNvPr id="153" name="Google Shape;153;p23"/>
          <p:cNvSpPr/>
          <p:nvPr/>
        </p:nvSpPr>
        <p:spPr>
          <a:xfrm>
            <a:off x="342375" y="1825975"/>
            <a:ext cx="2125800" cy="2308800"/>
          </a:xfrm>
          <a:prstGeom prst="roundRect">
            <a:avLst>
              <a:gd name="adj" fmla="val 16667"/>
            </a:avLst>
          </a:prstGeom>
          <a:solidFill>
            <a:schemeClr val="lt2"/>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154" name="Google Shape;154;p23"/>
          <p:cNvSpPr/>
          <p:nvPr/>
        </p:nvSpPr>
        <p:spPr>
          <a:xfrm>
            <a:off x="3466575" y="1826200"/>
            <a:ext cx="2125800" cy="2308800"/>
          </a:xfrm>
          <a:prstGeom prst="roundRect">
            <a:avLst>
              <a:gd name="adj" fmla="val 16667"/>
            </a:avLst>
          </a:prstGeom>
          <a:solidFill>
            <a:schemeClr val="lt2"/>
          </a:solidFill>
          <a:ln w="762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155" name="Google Shape;155;p23"/>
          <p:cNvSpPr/>
          <p:nvPr/>
        </p:nvSpPr>
        <p:spPr>
          <a:xfrm>
            <a:off x="6590775" y="1826075"/>
            <a:ext cx="2125800" cy="2308800"/>
          </a:xfrm>
          <a:prstGeom prst="roundRect">
            <a:avLst>
              <a:gd name="adj" fmla="val 16667"/>
            </a:avLst>
          </a:prstGeom>
          <a:solidFill>
            <a:srgbClr val="9E9E9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pic>
        <p:nvPicPr>
          <p:cNvPr id="156" name="Google Shape;156;p23"/>
          <p:cNvPicPr preferRelativeResize="0"/>
          <p:nvPr/>
        </p:nvPicPr>
        <p:blipFill>
          <a:blip r:embed="rId3">
            <a:alphaModFix/>
          </a:blip>
          <a:stretch>
            <a:fillRect/>
          </a:stretch>
        </p:blipFill>
        <p:spPr>
          <a:xfrm>
            <a:off x="543175" y="2169275"/>
            <a:ext cx="1622650" cy="1622650"/>
          </a:xfrm>
          <a:prstGeom prst="rect">
            <a:avLst/>
          </a:prstGeom>
          <a:noFill/>
          <a:ln>
            <a:noFill/>
          </a:ln>
        </p:spPr>
      </p:pic>
      <p:pic>
        <p:nvPicPr>
          <p:cNvPr id="157" name="Google Shape;157;p23"/>
          <p:cNvPicPr preferRelativeResize="0"/>
          <p:nvPr/>
        </p:nvPicPr>
        <p:blipFill>
          <a:blip r:embed="rId4">
            <a:alphaModFix/>
          </a:blip>
          <a:stretch>
            <a:fillRect/>
          </a:stretch>
        </p:blipFill>
        <p:spPr>
          <a:xfrm>
            <a:off x="3593312" y="2041300"/>
            <a:ext cx="1872325" cy="1869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61"/>
        <p:cNvGrpSpPr/>
        <p:nvPr/>
      </p:nvGrpSpPr>
      <p:grpSpPr>
        <a:xfrm>
          <a:off x="0" y="0"/>
          <a:ext cx="0" cy="0"/>
          <a:chOff x="0" y="0"/>
          <a:chExt cx="0" cy="0"/>
        </a:xfrm>
      </p:grpSpPr>
      <p:sp>
        <p:nvSpPr>
          <p:cNvPr id="162" name="Google Shape;16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Image Processing Pipeline</a:t>
            </a:r>
            <a:endParaRPr/>
          </a:p>
        </p:txBody>
      </p:sp>
      <p:sp>
        <p:nvSpPr>
          <p:cNvPr id="163" name="Google Shape;16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164" name="Google Shape;164;p24"/>
          <p:cNvSpPr/>
          <p:nvPr/>
        </p:nvSpPr>
        <p:spPr>
          <a:xfrm>
            <a:off x="132000" y="1634875"/>
            <a:ext cx="926100" cy="10497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Serif"/>
                <a:ea typeface="Roboto Serif"/>
                <a:cs typeface="Roboto Serif"/>
                <a:sym typeface="Roboto Serif"/>
              </a:rPr>
              <a:t>Camera*</a:t>
            </a:r>
            <a:endParaRPr sz="1200">
              <a:latin typeface="Roboto Serif"/>
              <a:ea typeface="Roboto Serif"/>
              <a:cs typeface="Roboto Serif"/>
              <a:sym typeface="Roboto Serif"/>
            </a:endParaRPr>
          </a:p>
        </p:txBody>
      </p:sp>
      <p:sp>
        <p:nvSpPr>
          <p:cNvPr id="165" name="Google Shape;165;p24"/>
          <p:cNvSpPr/>
          <p:nvPr/>
        </p:nvSpPr>
        <p:spPr>
          <a:xfrm>
            <a:off x="1601718" y="1804509"/>
            <a:ext cx="1202700" cy="710700"/>
          </a:xfrm>
          <a:prstGeom prst="rect">
            <a:avLst/>
          </a:prstGeom>
          <a:solidFill>
            <a:srgbClr val="FCE5CD"/>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Serif"/>
                <a:ea typeface="Roboto Serif"/>
                <a:cs typeface="Roboto Serif"/>
                <a:sym typeface="Roboto Serif"/>
              </a:rPr>
              <a:t>FIFO </a:t>
            </a:r>
            <a:endParaRPr sz="1200">
              <a:latin typeface="Roboto Serif"/>
              <a:ea typeface="Roboto Serif"/>
              <a:cs typeface="Roboto Serif"/>
              <a:sym typeface="Roboto Serif"/>
            </a:endParaRPr>
          </a:p>
          <a:p>
            <a:pPr marL="0" lvl="0" indent="0" algn="ctr" rtl="0">
              <a:spcBef>
                <a:spcPts val="0"/>
              </a:spcBef>
              <a:spcAft>
                <a:spcPts val="0"/>
              </a:spcAft>
              <a:buNone/>
            </a:pPr>
            <a:r>
              <a:rPr lang="en" sz="1200">
                <a:latin typeface="Roboto Serif"/>
                <a:ea typeface="Roboto Serif"/>
                <a:cs typeface="Roboto Serif"/>
                <a:sym typeface="Roboto Serif"/>
              </a:rPr>
              <a:t>Buffer (IP)</a:t>
            </a:r>
            <a:endParaRPr sz="1200">
              <a:latin typeface="Roboto Serif"/>
              <a:ea typeface="Roboto Serif"/>
              <a:cs typeface="Roboto Serif"/>
              <a:sym typeface="Roboto Serif"/>
            </a:endParaRPr>
          </a:p>
        </p:txBody>
      </p:sp>
      <p:cxnSp>
        <p:nvCxnSpPr>
          <p:cNvPr id="166" name="Google Shape;166;p24"/>
          <p:cNvCxnSpPr>
            <a:stCxn id="164" idx="3"/>
            <a:endCxn id="165" idx="1"/>
          </p:cNvCxnSpPr>
          <p:nvPr/>
        </p:nvCxnSpPr>
        <p:spPr>
          <a:xfrm>
            <a:off x="1058100" y="2159725"/>
            <a:ext cx="543600" cy="0"/>
          </a:xfrm>
          <a:prstGeom prst="straightConnector1">
            <a:avLst/>
          </a:prstGeom>
          <a:noFill/>
          <a:ln w="9525" cap="flat" cmpd="sng">
            <a:solidFill>
              <a:schemeClr val="dk2"/>
            </a:solidFill>
            <a:prstDash val="solid"/>
            <a:round/>
            <a:headEnd type="none" w="med" len="med"/>
            <a:tailEnd type="stealth" w="med" len="med"/>
          </a:ln>
        </p:spPr>
      </p:cxnSp>
      <p:sp>
        <p:nvSpPr>
          <p:cNvPr id="167" name="Google Shape;167;p24"/>
          <p:cNvSpPr/>
          <p:nvPr/>
        </p:nvSpPr>
        <p:spPr>
          <a:xfrm>
            <a:off x="3366347" y="1634875"/>
            <a:ext cx="1233300" cy="1049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Serif"/>
                <a:ea typeface="Roboto Serif"/>
                <a:cs typeface="Roboto Serif"/>
                <a:sym typeface="Roboto Serif"/>
              </a:rPr>
              <a:t>Grey Scale + Color Masking</a:t>
            </a:r>
            <a:endParaRPr sz="1200">
              <a:latin typeface="Roboto Serif"/>
              <a:ea typeface="Roboto Serif"/>
              <a:cs typeface="Roboto Serif"/>
              <a:sym typeface="Roboto Serif"/>
            </a:endParaRPr>
          </a:p>
        </p:txBody>
      </p:sp>
      <p:cxnSp>
        <p:nvCxnSpPr>
          <p:cNvPr id="168" name="Google Shape;168;p24"/>
          <p:cNvCxnSpPr>
            <a:stCxn id="165" idx="3"/>
            <a:endCxn id="167" idx="1"/>
          </p:cNvCxnSpPr>
          <p:nvPr/>
        </p:nvCxnSpPr>
        <p:spPr>
          <a:xfrm>
            <a:off x="2804418" y="2159859"/>
            <a:ext cx="561900" cy="0"/>
          </a:xfrm>
          <a:prstGeom prst="straightConnector1">
            <a:avLst/>
          </a:prstGeom>
          <a:noFill/>
          <a:ln w="9525" cap="flat" cmpd="sng">
            <a:solidFill>
              <a:schemeClr val="dk2"/>
            </a:solidFill>
            <a:prstDash val="solid"/>
            <a:round/>
            <a:headEnd type="none" w="med" len="med"/>
            <a:tailEnd type="stealth" w="med" len="med"/>
          </a:ln>
        </p:spPr>
      </p:cxnSp>
      <p:sp>
        <p:nvSpPr>
          <p:cNvPr id="169" name="Google Shape;169;p24"/>
          <p:cNvSpPr/>
          <p:nvPr/>
        </p:nvSpPr>
        <p:spPr>
          <a:xfrm>
            <a:off x="5159500" y="1804509"/>
            <a:ext cx="1202700" cy="710700"/>
          </a:xfrm>
          <a:prstGeom prst="rect">
            <a:avLst/>
          </a:prstGeom>
          <a:solidFill>
            <a:srgbClr val="FCE5CD"/>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Serif"/>
                <a:ea typeface="Roboto Serif"/>
                <a:cs typeface="Roboto Serif"/>
                <a:sym typeface="Roboto Serif"/>
              </a:rPr>
              <a:t>BRAM 150KB (IP)</a:t>
            </a:r>
            <a:endParaRPr sz="1200">
              <a:latin typeface="Roboto Serif"/>
              <a:ea typeface="Roboto Serif"/>
              <a:cs typeface="Roboto Serif"/>
              <a:sym typeface="Roboto Serif"/>
            </a:endParaRPr>
          </a:p>
        </p:txBody>
      </p:sp>
      <p:cxnSp>
        <p:nvCxnSpPr>
          <p:cNvPr id="170" name="Google Shape;170;p24"/>
          <p:cNvCxnSpPr>
            <a:endCxn id="169" idx="1"/>
          </p:cNvCxnSpPr>
          <p:nvPr/>
        </p:nvCxnSpPr>
        <p:spPr>
          <a:xfrm>
            <a:off x="4615900" y="2159859"/>
            <a:ext cx="543600" cy="0"/>
          </a:xfrm>
          <a:prstGeom prst="straightConnector1">
            <a:avLst/>
          </a:prstGeom>
          <a:noFill/>
          <a:ln w="9525" cap="flat" cmpd="sng">
            <a:solidFill>
              <a:schemeClr val="dk2"/>
            </a:solidFill>
            <a:prstDash val="solid"/>
            <a:round/>
            <a:headEnd type="none" w="med" len="med"/>
            <a:tailEnd type="stealth" w="med" len="med"/>
          </a:ln>
        </p:spPr>
      </p:cxnSp>
      <p:sp>
        <p:nvSpPr>
          <p:cNvPr id="171" name="Google Shape;171;p24"/>
          <p:cNvSpPr/>
          <p:nvPr/>
        </p:nvSpPr>
        <p:spPr>
          <a:xfrm>
            <a:off x="5144346" y="2997698"/>
            <a:ext cx="1233300" cy="1049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Serif"/>
                <a:ea typeface="Roboto Serif"/>
                <a:cs typeface="Roboto Serif"/>
                <a:sym typeface="Roboto Serif"/>
              </a:rPr>
              <a:t>Edge Detection</a:t>
            </a:r>
            <a:endParaRPr sz="1200">
              <a:latin typeface="Roboto Serif"/>
              <a:ea typeface="Roboto Serif"/>
              <a:cs typeface="Roboto Serif"/>
              <a:sym typeface="Roboto Serif"/>
            </a:endParaRPr>
          </a:p>
        </p:txBody>
      </p:sp>
      <p:cxnSp>
        <p:nvCxnSpPr>
          <p:cNvPr id="172" name="Google Shape;172;p24"/>
          <p:cNvCxnSpPr>
            <a:stCxn id="169" idx="2"/>
            <a:endCxn id="171" idx="0"/>
          </p:cNvCxnSpPr>
          <p:nvPr/>
        </p:nvCxnSpPr>
        <p:spPr>
          <a:xfrm>
            <a:off x="5760850" y="2515209"/>
            <a:ext cx="0" cy="482400"/>
          </a:xfrm>
          <a:prstGeom prst="straightConnector1">
            <a:avLst/>
          </a:prstGeom>
          <a:noFill/>
          <a:ln w="9525" cap="flat" cmpd="sng">
            <a:solidFill>
              <a:schemeClr val="dk2"/>
            </a:solidFill>
            <a:prstDash val="solid"/>
            <a:round/>
            <a:headEnd type="none" w="med" len="med"/>
            <a:tailEnd type="stealth" w="med" len="med"/>
          </a:ln>
        </p:spPr>
      </p:cxnSp>
      <p:sp>
        <p:nvSpPr>
          <p:cNvPr id="173" name="Google Shape;173;p24"/>
          <p:cNvSpPr/>
          <p:nvPr/>
        </p:nvSpPr>
        <p:spPr>
          <a:xfrm>
            <a:off x="3412825" y="3167332"/>
            <a:ext cx="1202700" cy="710700"/>
          </a:xfrm>
          <a:prstGeom prst="rect">
            <a:avLst/>
          </a:prstGeom>
          <a:solidFill>
            <a:srgbClr val="FCE5CD"/>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Serif"/>
                <a:ea typeface="Roboto Serif"/>
                <a:cs typeface="Roboto Serif"/>
                <a:sym typeface="Roboto Serif"/>
              </a:rPr>
              <a:t>BRAM 150KB (IP)</a:t>
            </a:r>
            <a:endParaRPr sz="1200">
              <a:latin typeface="Roboto Serif"/>
              <a:ea typeface="Roboto Serif"/>
              <a:cs typeface="Roboto Serif"/>
              <a:sym typeface="Roboto Serif"/>
            </a:endParaRPr>
          </a:p>
        </p:txBody>
      </p:sp>
      <p:cxnSp>
        <p:nvCxnSpPr>
          <p:cNvPr id="174" name="Google Shape;174;p24"/>
          <p:cNvCxnSpPr>
            <a:stCxn id="171" idx="1"/>
            <a:endCxn id="173" idx="3"/>
          </p:cNvCxnSpPr>
          <p:nvPr/>
        </p:nvCxnSpPr>
        <p:spPr>
          <a:xfrm rot="10800000">
            <a:off x="4615446" y="3522548"/>
            <a:ext cx="528900" cy="0"/>
          </a:xfrm>
          <a:prstGeom prst="straightConnector1">
            <a:avLst/>
          </a:prstGeom>
          <a:noFill/>
          <a:ln w="9525" cap="flat" cmpd="sng">
            <a:solidFill>
              <a:schemeClr val="dk2"/>
            </a:solidFill>
            <a:prstDash val="solid"/>
            <a:round/>
            <a:headEnd type="none" w="med" len="med"/>
            <a:tailEnd type="stealth" w="med" len="med"/>
          </a:ln>
        </p:spPr>
      </p:cxnSp>
      <p:sp>
        <p:nvSpPr>
          <p:cNvPr id="175" name="Google Shape;175;p24"/>
          <p:cNvSpPr/>
          <p:nvPr/>
        </p:nvSpPr>
        <p:spPr>
          <a:xfrm>
            <a:off x="1651252" y="2997698"/>
            <a:ext cx="1233300" cy="1049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Serif"/>
                <a:ea typeface="Roboto Serif"/>
                <a:cs typeface="Roboto Serif"/>
                <a:sym typeface="Roboto Serif"/>
              </a:rPr>
              <a:t>Hough Transform</a:t>
            </a:r>
            <a:endParaRPr sz="1200">
              <a:latin typeface="Roboto Serif"/>
              <a:ea typeface="Roboto Serif"/>
              <a:cs typeface="Roboto Serif"/>
              <a:sym typeface="Roboto Serif"/>
            </a:endParaRPr>
          </a:p>
        </p:txBody>
      </p:sp>
      <p:cxnSp>
        <p:nvCxnSpPr>
          <p:cNvPr id="176" name="Google Shape;176;p24"/>
          <p:cNvCxnSpPr>
            <a:stCxn id="175" idx="1"/>
            <a:endCxn id="177" idx="3"/>
          </p:cNvCxnSpPr>
          <p:nvPr/>
        </p:nvCxnSpPr>
        <p:spPr>
          <a:xfrm rot="10800000">
            <a:off x="1058152" y="3522548"/>
            <a:ext cx="593100" cy="0"/>
          </a:xfrm>
          <a:prstGeom prst="straightConnector1">
            <a:avLst/>
          </a:prstGeom>
          <a:noFill/>
          <a:ln w="9525" cap="flat" cmpd="sng">
            <a:solidFill>
              <a:schemeClr val="dk2"/>
            </a:solidFill>
            <a:prstDash val="solid"/>
            <a:round/>
            <a:headEnd type="none" w="med" len="med"/>
            <a:tailEnd type="stealth" w="med" len="med"/>
          </a:ln>
        </p:spPr>
      </p:cxnSp>
      <p:cxnSp>
        <p:nvCxnSpPr>
          <p:cNvPr id="178" name="Google Shape;178;p24"/>
          <p:cNvCxnSpPr>
            <a:stCxn id="173" idx="1"/>
            <a:endCxn id="175" idx="3"/>
          </p:cNvCxnSpPr>
          <p:nvPr/>
        </p:nvCxnSpPr>
        <p:spPr>
          <a:xfrm rot="10800000">
            <a:off x="2884525" y="3522682"/>
            <a:ext cx="528300" cy="0"/>
          </a:xfrm>
          <a:prstGeom prst="straightConnector1">
            <a:avLst/>
          </a:prstGeom>
          <a:noFill/>
          <a:ln w="9525" cap="flat" cmpd="sng">
            <a:solidFill>
              <a:schemeClr val="dk2"/>
            </a:solidFill>
            <a:prstDash val="solid"/>
            <a:round/>
            <a:headEnd type="none" w="med" len="med"/>
            <a:tailEnd type="stealth" w="med" len="med"/>
          </a:ln>
        </p:spPr>
      </p:cxnSp>
      <p:sp>
        <p:nvSpPr>
          <p:cNvPr id="177" name="Google Shape;177;p24"/>
          <p:cNvSpPr/>
          <p:nvPr/>
        </p:nvSpPr>
        <p:spPr>
          <a:xfrm>
            <a:off x="132000" y="2997698"/>
            <a:ext cx="926100" cy="10497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Serif"/>
                <a:ea typeface="Roboto Serif"/>
                <a:cs typeface="Roboto Serif"/>
                <a:sym typeface="Roboto Serif"/>
              </a:rPr>
              <a:t>VGA*</a:t>
            </a:r>
            <a:endParaRPr sz="1200">
              <a:latin typeface="Roboto Serif"/>
              <a:ea typeface="Roboto Serif"/>
              <a:cs typeface="Roboto Serif"/>
              <a:sym typeface="Roboto Serif"/>
            </a:endParaRPr>
          </a:p>
        </p:txBody>
      </p:sp>
      <p:sp>
        <p:nvSpPr>
          <p:cNvPr id="179" name="Google Shape;179;p24"/>
          <p:cNvSpPr txBox="1"/>
          <p:nvPr/>
        </p:nvSpPr>
        <p:spPr>
          <a:xfrm>
            <a:off x="43225" y="4781575"/>
            <a:ext cx="7013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2"/>
                </a:solidFill>
                <a:latin typeface="Roboto Serif"/>
                <a:ea typeface="Roboto Serif"/>
                <a:cs typeface="Roboto Serif"/>
                <a:sym typeface="Roboto Serif"/>
              </a:rPr>
              <a:t>* Simulation results obtained didn’t use the camera nor the VGA. Instead read and wrote to a bitmap file.</a:t>
            </a:r>
            <a:endParaRPr sz="1000">
              <a:solidFill>
                <a:schemeClr val="dk2"/>
              </a:solidFill>
              <a:latin typeface="Roboto Serif"/>
              <a:ea typeface="Roboto Serif"/>
              <a:cs typeface="Roboto Serif"/>
              <a:sym typeface="Roboto Serif"/>
            </a:endParaRPr>
          </a:p>
        </p:txBody>
      </p:sp>
      <p:pic>
        <p:nvPicPr>
          <p:cNvPr id="180" name="Google Shape;180;p24"/>
          <p:cNvPicPr preferRelativeResize="0"/>
          <p:nvPr/>
        </p:nvPicPr>
        <p:blipFill>
          <a:blip r:embed="rId3">
            <a:alphaModFix/>
          </a:blip>
          <a:stretch>
            <a:fillRect/>
          </a:stretch>
        </p:blipFill>
        <p:spPr>
          <a:xfrm>
            <a:off x="7176725" y="2515200"/>
            <a:ext cx="1655574" cy="2266375"/>
          </a:xfrm>
          <a:prstGeom prst="rect">
            <a:avLst/>
          </a:prstGeom>
          <a:noFill/>
          <a:ln>
            <a:noFill/>
          </a:ln>
        </p:spPr>
      </p:pic>
      <p:pic>
        <p:nvPicPr>
          <p:cNvPr id="181" name="Google Shape;181;p24"/>
          <p:cNvPicPr preferRelativeResize="0"/>
          <p:nvPr/>
        </p:nvPicPr>
        <p:blipFill>
          <a:blip r:embed="rId4">
            <a:alphaModFix/>
          </a:blip>
          <a:stretch>
            <a:fillRect/>
          </a:stretch>
        </p:blipFill>
        <p:spPr>
          <a:xfrm>
            <a:off x="7056700" y="310599"/>
            <a:ext cx="1819350" cy="1851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Grey Scale &amp; Color Masking </a:t>
            </a:r>
            <a:endParaRPr/>
          </a:p>
        </p:txBody>
      </p:sp>
      <p:sp>
        <p:nvSpPr>
          <p:cNvPr id="187" name="Google Shape;187;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188" name="Google Shape;188;p25"/>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189" name="Google Shape;189;p25"/>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190" name="Google Shape;190;p25"/>
          <p:cNvCxnSpPr>
            <a:stCxn id="188" idx="3"/>
            <a:endCxn id="189"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191" name="Google Shape;191;p25"/>
          <p:cNvSpPr/>
          <p:nvPr/>
        </p:nvSpPr>
        <p:spPr>
          <a:xfrm>
            <a:off x="2253001" y="1202038"/>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Grey Scale + Color Masking</a:t>
            </a:r>
            <a:endParaRPr sz="800" b="1">
              <a:latin typeface="Roboto Serif"/>
              <a:ea typeface="Roboto Serif"/>
              <a:cs typeface="Roboto Serif"/>
              <a:sym typeface="Roboto Serif"/>
            </a:endParaRPr>
          </a:p>
        </p:txBody>
      </p:sp>
      <p:cxnSp>
        <p:nvCxnSpPr>
          <p:cNvPr id="192" name="Google Shape;192;p25"/>
          <p:cNvCxnSpPr>
            <a:stCxn id="189" idx="3"/>
            <a:endCxn id="191"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193" name="Google Shape;193;p25"/>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194" name="Google Shape;194;p25"/>
          <p:cNvCxnSpPr>
            <a:stCxn id="191" idx="3"/>
            <a:endCxn id="193"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195" name="Google Shape;195;p25"/>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196" name="Google Shape;196;p25"/>
          <p:cNvCxnSpPr>
            <a:stCxn id="193" idx="3"/>
            <a:endCxn id="195"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197" name="Google Shape;197;p25"/>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198" name="Google Shape;198;p25"/>
          <p:cNvCxnSpPr>
            <a:stCxn id="195" idx="3"/>
            <a:endCxn id="197"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199" name="Google Shape;199;p25"/>
          <p:cNvSpPr/>
          <p:nvPr/>
        </p:nvSpPr>
        <p:spPr>
          <a:xfrm>
            <a:off x="7150265"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Hough Transform</a:t>
            </a:r>
            <a:endParaRPr sz="800">
              <a:latin typeface="Roboto Serif"/>
              <a:ea typeface="Roboto Serif"/>
              <a:cs typeface="Roboto Serif"/>
              <a:sym typeface="Roboto Serif"/>
            </a:endParaRPr>
          </a:p>
        </p:txBody>
      </p:sp>
      <p:cxnSp>
        <p:nvCxnSpPr>
          <p:cNvPr id="200" name="Google Shape;200;p25"/>
          <p:cNvCxnSpPr>
            <a:stCxn id="199" idx="3"/>
            <a:endCxn id="201"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202" name="Google Shape;202;p25"/>
          <p:cNvCxnSpPr>
            <a:stCxn id="197" idx="3"/>
            <a:endCxn id="199"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201" name="Google Shape;201;p25"/>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203" name="Google Shape;203;p25"/>
          <p:cNvSpPr txBox="1"/>
          <p:nvPr/>
        </p:nvSpPr>
        <p:spPr>
          <a:xfrm>
            <a:off x="1950750" y="1829188"/>
            <a:ext cx="5242500" cy="938100"/>
          </a:xfrm>
          <a:prstGeom prst="rect">
            <a:avLst/>
          </a:prstGeom>
          <a:noFill/>
          <a:ln w="19050" cap="flat" cmpd="sng">
            <a:solidFill>
              <a:srgbClr val="9E9E9E"/>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b="1">
                <a:solidFill>
                  <a:srgbClr val="955AE7"/>
                </a:solidFill>
                <a:latin typeface="Consolas"/>
                <a:ea typeface="Consolas"/>
                <a:cs typeface="Consolas"/>
                <a:sym typeface="Consolas"/>
              </a:rPr>
              <a:t>if</a:t>
            </a:r>
            <a:r>
              <a:rPr lang="en" sz="1100" b="1">
                <a:solidFill>
                  <a:srgbClr val="8B8792"/>
                </a:solidFill>
                <a:latin typeface="Consolas"/>
                <a:ea typeface="Consolas"/>
                <a:cs typeface="Consolas"/>
                <a:sym typeface="Consolas"/>
              </a:rPr>
              <a:t> (R &gt; thresholdMin &amp;&amp; G &lt; thresholdMax &amp;&amp; B &lt; thresholdMax)</a:t>
            </a:r>
            <a:br>
              <a:rPr lang="en" sz="1100" b="1">
                <a:solidFill>
                  <a:srgbClr val="8B8792"/>
                </a:solidFill>
                <a:latin typeface="Consolas"/>
                <a:ea typeface="Consolas"/>
                <a:cs typeface="Consolas"/>
                <a:sym typeface="Consolas"/>
              </a:rPr>
            </a:br>
            <a:r>
              <a:rPr lang="en" sz="1100" b="1">
                <a:solidFill>
                  <a:srgbClr val="8B8792"/>
                </a:solidFill>
                <a:latin typeface="Consolas"/>
                <a:ea typeface="Consolas"/>
                <a:cs typeface="Consolas"/>
                <a:sym typeface="Consolas"/>
              </a:rPr>
              <a:t>      outputPixel &lt;= </a:t>
            </a:r>
            <a:r>
              <a:rPr lang="en" sz="1100" b="1">
                <a:solidFill>
                  <a:srgbClr val="AA573C"/>
                </a:solidFill>
                <a:latin typeface="Consolas"/>
                <a:ea typeface="Consolas"/>
                <a:cs typeface="Consolas"/>
                <a:sym typeface="Consolas"/>
              </a:rPr>
              <a:t>77</a:t>
            </a:r>
            <a:r>
              <a:rPr lang="en" sz="1100" b="1">
                <a:solidFill>
                  <a:srgbClr val="8B8792"/>
                </a:solidFill>
                <a:latin typeface="Consolas"/>
                <a:ea typeface="Consolas"/>
                <a:cs typeface="Consolas"/>
                <a:sym typeface="Consolas"/>
              </a:rPr>
              <a:t>;</a:t>
            </a:r>
            <a:br>
              <a:rPr lang="en" sz="1100" b="1">
                <a:solidFill>
                  <a:srgbClr val="8B8792"/>
                </a:solidFill>
                <a:latin typeface="Consolas"/>
                <a:ea typeface="Consolas"/>
                <a:cs typeface="Consolas"/>
                <a:sym typeface="Consolas"/>
              </a:rPr>
            </a:br>
            <a:r>
              <a:rPr lang="en" sz="1100" b="1">
                <a:solidFill>
                  <a:srgbClr val="955AE7"/>
                </a:solidFill>
                <a:latin typeface="Consolas"/>
                <a:ea typeface="Consolas"/>
                <a:cs typeface="Consolas"/>
                <a:sym typeface="Consolas"/>
              </a:rPr>
              <a:t>else</a:t>
            </a:r>
            <a:br>
              <a:rPr lang="en" sz="1100" b="1">
                <a:solidFill>
                  <a:srgbClr val="8B8792"/>
                </a:solidFill>
                <a:latin typeface="Consolas"/>
                <a:ea typeface="Consolas"/>
                <a:cs typeface="Consolas"/>
                <a:sym typeface="Consolas"/>
              </a:rPr>
            </a:br>
            <a:r>
              <a:rPr lang="en" sz="1100" b="1">
                <a:solidFill>
                  <a:srgbClr val="8B8792"/>
                </a:solidFill>
                <a:latin typeface="Consolas"/>
                <a:ea typeface="Consolas"/>
                <a:cs typeface="Consolas"/>
                <a:sym typeface="Consolas"/>
              </a:rPr>
              <a:t>      outputPixel &lt;= </a:t>
            </a:r>
            <a:r>
              <a:rPr lang="en" sz="1100" b="1">
                <a:solidFill>
                  <a:srgbClr val="AA573C"/>
                </a:solidFill>
                <a:latin typeface="Consolas"/>
                <a:ea typeface="Consolas"/>
                <a:cs typeface="Consolas"/>
                <a:sym typeface="Consolas"/>
              </a:rPr>
              <a:t>0</a:t>
            </a:r>
            <a:r>
              <a:rPr lang="en" sz="1100" b="1">
                <a:solidFill>
                  <a:srgbClr val="8B8792"/>
                </a:solidFill>
                <a:latin typeface="Consolas"/>
                <a:ea typeface="Consolas"/>
                <a:cs typeface="Consolas"/>
                <a:sym typeface="Consolas"/>
              </a:rPr>
              <a:t>;</a:t>
            </a:r>
            <a:endParaRPr b="1"/>
          </a:p>
        </p:txBody>
      </p:sp>
      <p:pic>
        <p:nvPicPr>
          <p:cNvPr id="204" name="Google Shape;204;p25"/>
          <p:cNvPicPr preferRelativeResize="0"/>
          <p:nvPr/>
        </p:nvPicPr>
        <p:blipFill>
          <a:blip r:embed="rId3">
            <a:alphaModFix/>
          </a:blip>
          <a:stretch>
            <a:fillRect/>
          </a:stretch>
        </p:blipFill>
        <p:spPr>
          <a:xfrm>
            <a:off x="161325" y="3231525"/>
            <a:ext cx="1783549" cy="1713911"/>
          </a:xfrm>
          <a:prstGeom prst="rect">
            <a:avLst/>
          </a:prstGeom>
          <a:noFill/>
          <a:ln>
            <a:noFill/>
          </a:ln>
        </p:spPr>
      </p:pic>
      <p:pic>
        <p:nvPicPr>
          <p:cNvPr id="205" name="Google Shape;205;p25"/>
          <p:cNvPicPr preferRelativeResize="0"/>
          <p:nvPr/>
        </p:nvPicPr>
        <p:blipFill>
          <a:blip r:embed="rId4">
            <a:alphaModFix/>
          </a:blip>
          <a:stretch>
            <a:fillRect/>
          </a:stretch>
        </p:blipFill>
        <p:spPr>
          <a:xfrm>
            <a:off x="6846125" y="3256001"/>
            <a:ext cx="1822625" cy="1728300"/>
          </a:xfrm>
          <a:prstGeom prst="rect">
            <a:avLst/>
          </a:prstGeom>
          <a:noFill/>
          <a:ln>
            <a:noFill/>
          </a:ln>
        </p:spPr>
      </p:pic>
      <p:pic>
        <p:nvPicPr>
          <p:cNvPr id="206" name="Google Shape;206;p25"/>
          <p:cNvPicPr preferRelativeResize="0"/>
          <p:nvPr/>
        </p:nvPicPr>
        <p:blipFill>
          <a:blip r:embed="rId5">
            <a:alphaModFix/>
          </a:blip>
          <a:stretch>
            <a:fillRect/>
          </a:stretch>
        </p:blipFill>
        <p:spPr>
          <a:xfrm>
            <a:off x="2391400" y="3231522"/>
            <a:ext cx="1822626" cy="1718578"/>
          </a:xfrm>
          <a:prstGeom prst="rect">
            <a:avLst/>
          </a:prstGeom>
          <a:noFill/>
          <a:ln>
            <a:noFill/>
          </a:ln>
        </p:spPr>
      </p:pic>
      <p:pic>
        <p:nvPicPr>
          <p:cNvPr id="207" name="Google Shape;207;p25"/>
          <p:cNvPicPr preferRelativeResize="0"/>
          <p:nvPr/>
        </p:nvPicPr>
        <p:blipFill>
          <a:blip r:embed="rId6">
            <a:alphaModFix/>
          </a:blip>
          <a:stretch>
            <a:fillRect/>
          </a:stretch>
        </p:blipFill>
        <p:spPr>
          <a:xfrm>
            <a:off x="4636250" y="3256000"/>
            <a:ext cx="1783540" cy="1704575"/>
          </a:xfrm>
          <a:prstGeom prst="rect">
            <a:avLst/>
          </a:prstGeom>
          <a:noFill/>
          <a:ln>
            <a:noFill/>
          </a:ln>
        </p:spPr>
      </p:pic>
      <p:cxnSp>
        <p:nvCxnSpPr>
          <p:cNvPr id="208" name="Google Shape;208;p25"/>
          <p:cNvCxnSpPr>
            <a:stCxn id="203" idx="3"/>
          </p:cNvCxnSpPr>
          <p:nvPr/>
        </p:nvCxnSpPr>
        <p:spPr>
          <a:xfrm>
            <a:off x="7193250" y="2298238"/>
            <a:ext cx="600900" cy="9600"/>
          </a:xfrm>
          <a:prstGeom prst="straightConnector1">
            <a:avLst/>
          </a:prstGeom>
          <a:noFill/>
          <a:ln w="9525" cap="flat" cmpd="sng">
            <a:solidFill>
              <a:schemeClr val="dk2"/>
            </a:solidFill>
            <a:prstDash val="solid"/>
            <a:round/>
            <a:headEnd type="none" w="med" len="med"/>
            <a:tailEnd type="none" w="med" len="med"/>
          </a:ln>
        </p:spPr>
      </p:cxnSp>
      <p:cxnSp>
        <p:nvCxnSpPr>
          <p:cNvPr id="209" name="Google Shape;209;p25"/>
          <p:cNvCxnSpPr/>
          <p:nvPr/>
        </p:nvCxnSpPr>
        <p:spPr>
          <a:xfrm>
            <a:off x="7794125" y="2307850"/>
            <a:ext cx="0" cy="573600"/>
          </a:xfrm>
          <a:prstGeom prst="straightConnector1">
            <a:avLst/>
          </a:prstGeom>
          <a:noFill/>
          <a:ln w="9525" cap="flat" cmpd="sng">
            <a:solidFill>
              <a:schemeClr val="dk2"/>
            </a:solidFill>
            <a:prstDash val="solid"/>
            <a:round/>
            <a:headEnd type="none" w="med" len="med"/>
            <a:tailEnd type="stealth" w="med" len="med"/>
          </a:ln>
        </p:spPr>
      </p:cxnSp>
      <p:sp>
        <p:nvSpPr>
          <p:cNvPr id="210" name="Google Shape;210;p25"/>
          <p:cNvSpPr txBox="1"/>
          <p:nvPr/>
        </p:nvSpPr>
        <p:spPr>
          <a:xfrm>
            <a:off x="161350" y="2881450"/>
            <a:ext cx="17835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Roboto Serif"/>
                <a:ea typeface="Roboto Serif"/>
                <a:cs typeface="Roboto Serif"/>
                <a:sym typeface="Roboto Serif"/>
              </a:rPr>
              <a:t>ORIGINAL</a:t>
            </a:r>
            <a:endParaRPr sz="1100">
              <a:solidFill>
                <a:schemeClr val="dk2"/>
              </a:solidFill>
              <a:latin typeface="Roboto Serif"/>
              <a:ea typeface="Roboto Serif"/>
              <a:cs typeface="Roboto Serif"/>
              <a:sym typeface="Roboto Serif"/>
            </a:endParaRPr>
          </a:p>
        </p:txBody>
      </p:sp>
      <p:sp>
        <p:nvSpPr>
          <p:cNvPr id="211" name="Google Shape;211;p25"/>
          <p:cNvSpPr txBox="1"/>
          <p:nvPr/>
        </p:nvSpPr>
        <p:spPr>
          <a:xfrm>
            <a:off x="2410963" y="2881450"/>
            <a:ext cx="17835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Roboto Serif"/>
                <a:ea typeface="Roboto Serif"/>
                <a:cs typeface="Roboto Serif"/>
                <a:sym typeface="Roboto Serif"/>
              </a:rPr>
              <a:t>GREY SCALING</a:t>
            </a:r>
            <a:endParaRPr sz="1100">
              <a:solidFill>
                <a:schemeClr val="dk2"/>
              </a:solidFill>
              <a:latin typeface="Roboto Serif"/>
              <a:ea typeface="Roboto Serif"/>
              <a:cs typeface="Roboto Serif"/>
              <a:sym typeface="Roboto Serif"/>
            </a:endParaRPr>
          </a:p>
        </p:txBody>
      </p:sp>
      <p:sp>
        <p:nvSpPr>
          <p:cNvPr id="212" name="Google Shape;212;p25"/>
          <p:cNvSpPr txBox="1"/>
          <p:nvPr/>
        </p:nvSpPr>
        <p:spPr>
          <a:xfrm>
            <a:off x="4620763" y="2881450"/>
            <a:ext cx="17835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Roboto Serif"/>
                <a:ea typeface="Roboto Serif"/>
                <a:cs typeface="Roboto Serif"/>
                <a:sym typeface="Roboto Serif"/>
              </a:rPr>
              <a:t>COLOR MASKING</a:t>
            </a:r>
            <a:endParaRPr sz="1100">
              <a:solidFill>
                <a:schemeClr val="dk2"/>
              </a:solidFill>
              <a:latin typeface="Roboto Serif"/>
              <a:ea typeface="Roboto Serif"/>
              <a:cs typeface="Roboto Serif"/>
              <a:sym typeface="Roboto Serif"/>
            </a:endParaRPr>
          </a:p>
        </p:txBody>
      </p:sp>
      <p:sp>
        <p:nvSpPr>
          <p:cNvPr id="213" name="Google Shape;213;p25"/>
          <p:cNvSpPr txBox="1"/>
          <p:nvPr/>
        </p:nvSpPr>
        <p:spPr>
          <a:xfrm>
            <a:off x="6865675" y="2891725"/>
            <a:ext cx="17835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Roboto Serif"/>
                <a:ea typeface="Roboto Serif"/>
                <a:cs typeface="Roboto Serif"/>
                <a:sym typeface="Roboto Serif"/>
              </a:rPr>
              <a:t>COLOR MASKING &amp; GREY SCALING</a:t>
            </a:r>
            <a:endParaRPr sz="1000">
              <a:solidFill>
                <a:schemeClr val="dk2"/>
              </a:solidFill>
              <a:latin typeface="Roboto Serif"/>
              <a:ea typeface="Roboto Serif"/>
              <a:cs typeface="Roboto Serif"/>
              <a:sym typeface="Roboto Serif"/>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7"/>
        <p:cNvGrpSpPr/>
        <p:nvPr/>
      </p:nvGrpSpPr>
      <p:grpSpPr>
        <a:xfrm>
          <a:off x="0" y="0"/>
          <a:ext cx="0" cy="0"/>
          <a:chOff x="0" y="0"/>
          <a:chExt cx="0" cy="0"/>
        </a:xfrm>
      </p:grpSpPr>
      <p:sp>
        <p:nvSpPr>
          <p:cNvPr id="218" name="Google Shape;21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Edge Detection</a:t>
            </a:r>
            <a:endParaRPr/>
          </a:p>
        </p:txBody>
      </p:sp>
      <p:sp>
        <p:nvSpPr>
          <p:cNvPr id="219" name="Google Shape;219;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220" name="Google Shape;220;p26"/>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221" name="Google Shape;221;p26"/>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222" name="Google Shape;222;p26"/>
          <p:cNvCxnSpPr>
            <a:stCxn id="220" idx="3"/>
            <a:endCxn id="221"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223" name="Google Shape;223;p26"/>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224" name="Google Shape;224;p26"/>
          <p:cNvCxnSpPr>
            <a:stCxn id="221" idx="3"/>
            <a:endCxn id="223"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225" name="Google Shape;225;p26"/>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226" name="Google Shape;226;p26"/>
          <p:cNvCxnSpPr>
            <a:stCxn id="223" idx="3"/>
            <a:endCxn id="225"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227" name="Google Shape;227;p26"/>
          <p:cNvSpPr/>
          <p:nvPr/>
        </p:nvSpPr>
        <p:spPr>
          <a:xfrm>
            <a:off x="4735841"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Edge Detection</a:t>
            </a:r>
            <a:endParaRPr sz="800" b="1">
              <a:latin typeface="Roboto Serif"/>
              <a:ea typeface="Roboto Serif"/>
              <a:cs typeface="Roboto Serif"/>
              <a:sym typeface="Roboto Serif"/>
            </a:endParaRPr>
          </a:p>
        </p:txBody>
      </p:sp>
      <p:cxnSp>
        <p:nvCxnSpPr>
          <p:cNvPr id="228" name="Google Shape;228;p26"/>
          <p:cNvCxnSpPr>
            <a:stCxn id="225" idx="3"/>
            <a:endCxn id="227"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229" name="Google Shape;229;p26"/>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230" name="Google Shape;230;p26"/>
          <p:cNvCxnSpPr>
            <a:stCxn id="227" idx="3"/>
            <a:endCxn id="229"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231" name="Google Shape;231;p26"/>
          <p:cNvSpPr/>
          <p:nvPr/>
        </p:nvSpPr>
        <p:spPr>
          <a:xfrm>
            <a:off x="7150265"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Hough Transform</a:t>
            </a:r>
            <a:endParaRPr sz="800">
              <a:latin typeface="Roboto Serif"/>
              <a:ea typeface="Roboto Serif"/>
              <a:cs typeface="Roboto Serif"/>
              <a:sym typeface="Roboto Serif"/>
            </a:endParaRPr>
          </a:p>
        </p:txBody>
      </p:sp>
      <p:cxnSp>
        <p:nvCxnSpPr>
          <p:cNvPr id="232" name="Google Shape;232;p26"/>
          <p:cNvCxnSpPr>
            <a:stCxn id="231" idx="3"/>
            <a:endCxn id="233"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234" name="Google Shape;234;p26"/>
          <p:cNvCxnSpPr>
            <a:stCxn id="229" idx="3"/>
            <a:endCxn id="231"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233" name="Google Shape;233;p26"/>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graphicFrame>
        <p:nvGraphicFramePr>
          <p:cNvPr id="235" name="Google Shape;235;p26"/>
          <p:cNvGraphicFramePr/>
          <p:nvPr/>
        </p:nvGraphicFramePr>
        <p:xfrm>
          <a:off x="153400" y="1819100"/>
          <a:ext cx="1217175" cy="1087476"/>
        </p:xfrm>
        <a:graphic>
          <a:graphicData uri="http://schemas.openxmlformats.org/drawingml/2006/table">
            <a:tbl>
              <a:tblPr>
                <a:noFill/>
                <a:tableStyleId>{B14DF3CF-9A8D-44FD-A400-FFB4BC19F6E6}</a:tableStyleId>
              </a:tblPr>
              <a:tblGrid>
                <a:gridCol w="405725">
                  <a:extLst>
                    <a:ext uri="{9D8B030D-6E8A-4147-A177-3AD203B41FA5}">
                      <a16:colId xmlns:a16="http://schemas.microsoft.com/office/drawing/2014/main" val="20000"/>
                    </a:ext>
                  </a:extLst>
                </a:gridCol>
                <a:gridCol w="405725">
                  <a:extLst>
                    <a:ext uri="{9D8B030D-6E8A-4147-A177-3AD203B41FA5}">
                      <a16:colId xmlns:a16="http://schemas.microsoft.com/office/drawing/2014/main" val="20001"/>
                    </a:ext>
                  </a:extLst>
                </a:gridCol>
                <a:gridCol w="405725">
                  <a:extLst>
                    <a:ext uri="{9D8B030D-6E8A-4147-A177-3AD203B41FA5}">
                      <a16:colId xmlns:a16="http://schemas.microsoft.com/office/drawing/2014/main" val="20002"/>
                    </a:ext>
                  </a:extLst>
                </a:gridCol>
              </a:tblGrid>
              <a:tr h="329925">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rgbClr val="8B8792"/>
                          </a:solidFill>
                          <a:latin typeface="Consolas"/>
                          <a:ea typeface="Consolas"/>
                          <a:cs typeface="Consolas"/>
                          <a:sym typeface="Consolas"/>
                        </a:rPr>
                        <a:t>ul</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rgbClr val="8B8792"/>
                          </a:solidFill>
                          <a:latin typeface="Consolas"/>
                          <a:ea typeface="Consolas"/>
                          <a:cs typeface="Consolas"/>
                          <a:sym typeface="Consolas"/>
                        </a:rPr>
                        <a:t>uc</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rgbClr val="8B8792"/>
                          </a:solidFill>
                          <a:latin typeface="Consolas"/>
                          <a:ea typeface="Consolas"/>
                          <a:cs typeface="Consolas"/>
                          <a:sym typeface="Consolas"/>
                        </a:rPr>
                        <a:t>ur</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62450">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rgbClr val="8B8792"/>
                          </a:solidFill>
                          <a:latin typeface="Consolas"/>
                          <a:ea typeface="Consolas"/>
                          <a:cs typeface="Consolas"/>
                          <a:sym typeface="Consolas"/>
                        </a:rPr>
                        <a:t>ml</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rgbClr val="8B8792"/>
                          </a:solidFill>
                          <a:latin typeface="Consolas"/>
                          <a:ea typeface="Consolas"/>
                          <a:cs typeface="Consolas"/>
                          <a:sym typeface="Consolas"/>
                        </a:rPr>
                        <a:t>x</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rgbClr val="8B8792"/>
                          </a:solidFill>
                          <a:latin typeface="Consolas"/>
                          <a:ea typeface="Consolas"/>
                          <a:cs typeface="Consolas"/>
                          <a:sym typeface="Consolas"/>
                        </a:rPr>
                        <a:t>mr</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62450">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rgbClr val="8B8792"/>
                          </a:solidFill>
                          <a:latin typeface="Consolas"/>
                          <a:ea typeface="Consolas"/>
                          <a:cs typeface="Consolas"/>
                          <a:sym typeface="Consolas"/>
                        </a:rPr>
                        <a:t>dl</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rgbClr val="8B8792"/>
                          </a:solidFill>
                          <a:latin typeface="Consolas"/>
                          <a:ea typeface="Consolas"/>
                          <a:cs typeface="Consolas"/>
                          <a:sym typeface="Consolas"/>
                        </a:rPr>
                        <a:t>dc</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rgbClr val="8B8792"/>
                          </a:solidFill>
                          <a:latin typeface="Consolas"/>
                          <a:ea typeface="Consolas"/>
                          <a:cs typeface="Consolas"/>
                          <a:sym typeface="Consolas"/>
                        </a:rPr>
                        <a:t>dr</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36" name="Google Shape;236;p26"/>
          <p:cNvSpPr txBox="1"/>
          <p:nvPr/>
        </p:nvSpPr>
        <p:spPr>
          <a:xfrm>
            <a:off x="63288" y="2894475"/>
            <a:ext cx="1549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Roboto Serif"/>
                <a:ea typeface="Roboto Serif"/>
                <a:cs typeface="Roboto Serif"/>
                <a:sym typeface="Roboto Serif"/>
              </a:rPr>
              <a:t>Edge detection at pixel x</a:t>
            </a:r>
            <a:endParaRPr sz="800">
              <a:solidFill>
                <a:schemeClr val="dk2"/>
              </a:solidFill>
              <a:latin typeface="Roboto Serif"/>
              <a:ea typeface="Roboto Serif"/>
              <a:cs typeface="Roboto Serif"/>
              <a:sym typeface="Roboto Serif"/>
            </a:endParaRPr>
          </a:p>
        </p:txBody>
      </p:sp>
      <p:sp>
        <p:nvSpPr>
          <p:cNvPr id="237" name="Google Shape;237;p26"/>
          <p:cNvSpPr txBox="1"/>
          <p:nvPr/>
        </p:nvSpPr>
        <p:spPr>
          <a:xfrm>
            <a:off x="6223550" y="2044900"/>
            <a:ext cx="2859300" cy="281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sorbelFunction edgeDetect (</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    .CAMERA_CLK(CAMERA_CLK),</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    .rst(rst),</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    .ul(ul),</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    .uc(uc),</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    .ur(ur),</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    .ml(ml),</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    .mc(mc),</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    .mr(mr),</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    .dl(dl),</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    .dc(dc),</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    .dr(dr),</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    .outPixel(editedPixel),</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    .writeBackImage(writeBackImage)</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a:t>
            </a:r>
            <a:endParaRPr sz="1000">
              <a:solidFill>
                <a:srgbClr val="8B8792"/>
              </a:solidFill>
              <a:latin typeface="Consolas"/>
              <a:ea typeface="Consolas"/>
              <a:cs typeface="Consolas"/>
              <a:sym typeface="Consolas"/>
            </a:endParaRPr>
          </a:p>
        </p:txBody>
      </p:sp>
      <p:sp>
        <p:nvSpPr>
          <p:cNvPr id="238" name="Google Shape;238;p26"/>
          <p:cNvSpPr/>
          <p:nvPr/>
        </p:nvSpPr>
        <p:spPr>
          <a:xfrm>
            <a:off x="2085375" y="1915775"/>
            <a:ext cx="788700" cy="50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ul</a:t>
            </a:r>
            <a:endParaRPr sz="200">
              <a:latin typeface="Roboto Serif"/>
              <a:ea typeface="Roboto Serif"/>
              <a:cs typeface="Roboto Serif"/>
              <a:sym typeface="Roboto Serif"/>
            </a:endParaRPr>
          </a:p>
        </p:txBody>
      </p:sp>
      <p:sp>
        <p:nvSpPr>
          <p:cNvPr id="239" name="Google Shape;239;p26"/>
          <p:cNvSpPr/>
          <p:nvPr/>
        </p:nvSpPr>
        <p:spPr>
          <a:xfrm>
            <a:off x="2172111" y="2172700"/>
            <a:ext cx="788700" cy="50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Roboto Serif"/>
                <a:ea typeface="Roboto Serif"/>
                <a:cs typeface="Roboto Serif"/>
                <a:sym typeface="Roboto Serif"/>
              </a:rPr>
              <a:t>uc</a:t>
            </a:r>
            <a:endParaRPr sz="300">
              <a:latin typeface="Roboto Serif"/>
              <a:ea typeface="Roboto Serif"/>
              <a:cs typeface="Roboto Serif"/>
              <a:sym typeface="Roboto Serif"/>
            </a:endParaRPr>
          </a:p>
        </p:txBody>
      </p:sp>
      <p:sp>
        <p:nvSpPr>
          <p:cNvPr id="240" name="Google Shape;240;p26"/>
          <p:cNvSpPr/>
          <p:nvPr/>
        </p:nvSpPr>
        <p:spPr>
          <a:xfrm>
            <a:off x="2258846" y="2343983"/>
            <a:ext cx="788700" cy="50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Roboto Serif"/>
                <a:ea typeface="Roboto Serif"/>
                <a:cs typeface="Roboto Serif"/>
                <a:sym typeface="Roboto Serif"/>
              </a:rPr>
              <a:t>dr</a:t>
            </a:r>
            <a:endParaRPr sz="300">
              <a:latin typeface="Roboto Serif"/>
              <a:ea typeface="Roboto Serif"/>
              <a:cs typeface="Roboto Serif"/>
              <a:sym typeface="Roboto Serif"/>
            </a:endParaRPr>
          </a:p>
        </p:txBody>
      </p:sp>
      <p:cxnSp>
        <p:nvCxnSpPr>
          <p:cNvPr id="241" name="Google Shape;241;p26"/>
          <p:cNvCxnSpPr>
            <a:stCxn id="240" idx="3"/>
          </p:cNvCxnSpPr>
          <p:nvPr/>
        </p:nvCxnSpPr>
        <p:spPr>
          <a:xfrm>
            <a:off x="3047546" y="2598083"/>
            <a:ext cx="378000" cy="2100"/>
          </a:xfrm>
          <a:prstGeom prst="straightConnector1">
            <a:avLst/>
          </a:prstGeom>
          <a:noFill/>
          <a:ln w="9525" cap="flat" cmpd="sng">
            <a:solidFill>
              <a:schemeClr val="dk2"/>
            </a:solidFill>
            <a:prstDash val="solid"/>
            <a:round/>
            <a:headEnd type="none" w="med" len="med"/>
            <a:tailEnd type="triangle" w="med" len="med"/>
          </a:ln>
        </p:spPr>
      </p:cxnSp>
      <p:cxnSp>
        <p:nvCxnSpPr>
          <p:cNvPr id="242" name="Google Shape;242;p26"/>
          <p:cNvCxnSpPr/>
          <p:nvPr/>
        </p:nvCxnSpPr>
        <p:spPr>
          <a:xfrm>
            <a:off x="2883411" y="2068907"/>
            <a:ext cx="523800" cy="0"/>
          </a:xfrm>
          <a:prstGeom prst="straightConnector1">
            <a:avLst/>
          </a:prstGeom>
          <a:noFill/>
          <a:ln w="9525" cap="flat" cmpd="sng">
            <a:solidFill>
              <a:schemeClr val="dk2"/>
            </a:solidFill>
            <a:prstDash val="solid"/>
            <a:round/>
            <a:headEnd type="none" w="med" len="med"/>
            <a:tailEnd type="triangle" w="med" len="med"/>
          </a:ln>
        </p:spPr>
      </p:cxnSp>
      <p:sp>
        <p:nvSpPr>
          <p:cNvPr id="243" name="Google Shape;243;p26"/>
          <p:cNvSpPr txBox="1"/>
          <p:nvPr/>
        </p:nvSpPr>
        <p:spPr>
          <a:xfrm>
            <a:off x="3047662" y="1983265"/>
            <a:ext cx="227100" cy="517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 sz="900">
                <a:solidFill>
                  <a:schemeClr val="dk2"/>
                </a:solidFill>
                <a:latin typeface="Roboto Serif"/>
                <a:ea typeface="Roboto Serif"/>
                <a:cs typeface="Roboto Serif"/>
                <a:sym typeface="Roboto Serif"/>
              </a:rPr>
              <a:t>.</a:t>
            </a:r>
            <a:endParaRPr sz="900">
              <a:solidFill>
                <a:schemeClr val="dk2"/>
              </a:solidFill>
              <a:latin typeface="Roboto Serif"/>
              <a:ea typeface="Roboto Serif"/>
              <a:cs typeface="Roboto Serif"/>
              <a:sym typeface="Roboto Serif"/>
            </a:endParaRPr>
          </a:p>
          <a:p>
            <a:pPr marL="0" lvl="0" indent="0" algn="l" rtl="0">
              <a:lnSpc>
                <a:spcPct val="80000"/>
              </a:lnSpc>
              <a:spcBef>
                <a:spcPts val="0"/>
              </a:spcBef>
              <a:spcAft>
                <a:spcPts val="0"/>
              </a:spcAft>
              <a:buNone/>
            </a:pPr>
            <a:r>
              <a:rPr lang="en" sz="900">
                <a:solidFill>
                  <a:schemeClr val="dk2"/>
                </a:solidFill>
                <a:latin typeface="Roboto Serif"/>
                <a:ea typeface="Roboto Serif"/>
                <a:cs typeface="Roboto Serif"/>
                <a:sym typeface="Roboto Serif"/>
              </a:rPr>
              <a:t>.</a:t>
            </a:r>
            <a:endParaRPr sz="900">
              <a:solidFill>
                <a:schemeClr val="dk2"/>
              </a:solidFill>
              <a:latin typeface="Roboto Serif"/>
              <a:ea typeface="Roboto Serif"/>
              <a:cs typeface="Roboto Serif"/>
              <a:sym typeface="Roboto Serif"/>
            </a:endParaRPr>
          </a:p>
          <a:p>
            <a:pPr marL="0" lvl="0" indent="0" algn="l" rtl="0">
              <a:lnSpc>
                <a:spcPct val="80000"/>
              </a:lnSpc>
              <a:spcBef>
                <a:spcPts val="0"/>
              </a:spcBef>
              <a:spcAft>
                <a:spcPts val="0"/>
              </a:spcAft>
              <a:buNone/>
            </a:pPr>
            <a:r>
              <a:rPr lang="en" sz="900">
                <a:solidFill>
                  <a:schemeClr val="dk2"/>
                </a:solidFill>
                <a:latin typeface="Roboto Serif"/>
                <a:ea typeface="Roboto Serif"/>
                <a:cs typeface="Roboto Serif"/>
                <a:sym typeface="Roboto Serif"/>
              </a:rPr>
              <a:t>.</a:t>
            </a:r>
            <a:endParaRPr sz="900">
              <a:solidFill>
                <a:schemeClr val="dk2"/>
              </a:solidFill>
              <a:latin typeface="Roboto Serif"/>
              <a:ea typeface="Roboto Serif"/>
              <a:cs typeface="Roboto Serif"/>
              <a:sym typeface="Roboto Serif"/>
            </a:endParaRPr>
          </a:p>
        </p:txBody>
      </p:sp>
      <p:sp>
        <p:nvSpPr>
          <p:cNvPr id="244" name="Google Shape;244;p26"/>
          <p:cNvSpPr/>
          <p:nvPr/>
        </p:nvSpPr>
        <p:spPr>
          <a:xfrm>
            <a:off x="3393893" y="1952049"/>
            <a:ext cx="329700" cy="297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Roboto Serif"/>
                <a:ea typeface="Roboto Serif"/>
                <a:cs typeface="Roboto Serif"/>
                <a:sym typeface="Roboto Serif"/>
              </a:rPr>
              <a:t>*</a:t>
            </a:r>
            <a:endParaRPr sz="1000">
              <a:latin typeface="Roboto Serif"/>
              <a:ea typeface="Roboto Serif"/>
              <a:cs typeface="Roboto Serif"/>
              <a:sym typeface="Roboto Serif"/>
            </a:endParaRPr>
          </a:p>
        </p:txBody>
      </p:sp>
      <p:sp>
        <p:nvSpPr>
          <p:cNvPr id="245" name="Google Shape;245;p26"/>
          <p:cNvSpPr/>
          <p:nvPr/>
        </p:nvSpPr>
        <p:spPr>
          <a:xfrm>
            <a:off x="3393893" y="2465898"/>
            <a:ext cx="329700" cy="297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latin typeface="Roboto Serif"/>
                <a:ea typeface="Roboto Serif"/>
                <a:cs typeface="Roboto Serif"/>
                <a:sym typeface="Roboto Serif"/>
              </a:rPr>
              <a:t>*</a:t>
            </a:r>
            <a:endParaRPr sz="1100">
              <a:latin typeface="Roboto Serif"/>
              <a:ea typeface="Roboto Serif"/>
              <a:cs typeface="Roboto Serif"/>
              <a:sym typeface="Roboto Serif"/>
            </a:endParaRPr>
          </a:p>
        </p:txBody>
      </p:sp>
      <p:sp>
        <p:nvSpPr>
          <p:cNvPr id="246" name="Google Shape;246;p26"/>
          <p:cNvSpPr/>
          <p:nvPr/>
        </p:nvSpPr>
        <p:spPr>
          <a:xfrm>
            <a:off x="4174514" y="2123332"/>
            <a:ext cx="329700" cy="297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Roboto Serif"/>
                <a:ea typeface="Roboto Serif"/>
                <a:cs typeface="Roboto Serif"/>
                <a:sym typeface="Roboto Serif"/>
              </a:rPr>
              <a:t>+</a:t>
            </a:r>
            <a:endParaRPr sz="1000">
              <a:latin typeface="Roboto Serif"/>
              <a:ea typeface="Roboto Serif"/>
              <a:cs typeface="Roboto Serif"/>
              <a:sym typeface="Roboto Serif"/>
            </a:endParaRPr>
          </a:p>
        </p:txBody>
      </p:sp>
      <p:cxnSp>
        <p:nvCxnSpPr>
          <p:cNvPr id="247" name="Google Shape;247;p26"/>
          <p:cNvCxnSpPr>
            <a:stCxn id="244" idx="6"/>
            <a:endCxn id="246" idx="2"/>
          </p:cNvCxnSpPr>
          <p:nvPr/>
        </p:nvCxnSpPr>
        <p:spPr>
          <a:xfrm>
            <a:off x="3723593" y="2100999"/>
            <a:ext cx="450900" cy="171300"/>
          </a:xfrm>
          <a:prstGeom prst="straightConnector1">
            <a:avLst/>
          </a:prstGeom>
          <a:noFill/>
          <a:ln w="9525" cap="flat" cmpd="sng">
            <a:solidFill>
              <a:schemeClr val="dk2"/>
            </a:solidFill>
            <a:prstDash val="solid"/>
            <a:round/>
            <a:headEnd type="none" w="med" len="med"/>
            <a:tailEnd type="triangle" w="med" len="med"/>
          </a:ln>
        </p:spPr>
      </p:cxnSp>
      <p:cxnSp>
        <p:nvCxnSpPr>
          <p:cNvPr id="248" name="Google Shape;248;p26"/>
          <p:cNvCxnSpPr>
            <a:stCxn id="245" idx="6"/>
            <a:endCxn id="246" idx="2"/>
          </p:cNvCxnSpPr>
          <p:nvPr/>
        </p:nvCxnSpPr>
        <p:spPr>
          <a:xfrm rot="10800000" flipH="1">
            <a:off x="3723593" y="2272248"/>
            <a:ext cx="450900" cy="342600"/>
          </a:xfrm>
          <a:prstGeom prst="straightConnector1">
            <a:avLst/>
          </a:prstGeom>
          <a:noFill/>
          <a:ln w="9525" cap="flat" cmpd="sng">
            <a:solidFill>
              <a:schemeClr val="dk2"/>
            </a:solidFill>
            <a:prstDash val="solid"/>
            <a:round/>
            <a:headEnd type="none" w="med" len="med"/>
            <a:tailEnd type="triangle" w="med" len="med"/>
          </a:ln>
        </p:spPr>
      </p:cxnSp>
      <p:sp>
        <p:nvSpPr>
          <p:cNvPr id="249" name="Google Shape;249;p26"/>
          <p:cNvSpPr txBox="1"/>
          <p:nvPr/>
        </p:nvSpPr>
        <p:spPr>
          <a:xfrm>
            <a:off x="2730288" y="2894475"/>
            <a:ext cx="1549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Roboto Serif"/>
                <a:ea typeface="Roboto Serif"/>
                <a:cs typeface="Roboto Serif"/>
                <a:sym typeface="Roboto Serif"/>
              </a:rPr>
              <a:t>Convolution Operator</a:t>
            </a:r>
            <a:endParaRPr sz="800">
              <a:solidFill>
                <a:schemeClr val="dk2"/>
              </a:solidFill>
              <a:latin typeface="Roboto Serif"/>
              <a:ea typeface="Roboto Serif"/>
              <a:cs typeface="Roboto Serif"/>
              <a:sym typeface="Roboto Serif"/>
            </a:endParaRPr>
          </a:p>
        </p:txBody>
      </p:sp>
      <p:cxnSp>
        <p:nvCxnSpPr>
          <p:cNvPr id="250" name="Google Shape;250;p26"/>
          <p:cNvCxnSpPr>
            <a:stCxn id="246" idx="6"/>
          </p:cNvCxnSpPr>
          <p:nvPr/>
        </p:nvCxnSpPr>
        <p:spPr>
          <a:xfrm rot="10800000" flipH="1">
            <a:off x="4504214" y="2270782"/>
            <a:ext cx="1130100" cy="1500"/>
          </a:xfrm>
          <a:prstGeom prst="straightConnector1">
            <a:avLst/>
          </a:prstGeom>
          <a:noFill/>
          <a:ln w="9525" cap="flat" cmpd="sng">
            <a:solidFill>
              <a:schemeClr val="dk2"/>
            </a:solidFill>
            <a:prstDash val="solid"/>
            <a:round/>
            <a:headEnd type="none" w="med" len="med"/>
            <a:tailEnd type="triangle" w="med" len="med"/>
          </a:ln>
        </p:spPr>
      </p:cxnSp>
      <p:sp>
        <p:nvSpPr>
          <p:cNvPr id="251" name="Google Shape;251;p26"/>
          <p:cNvSpPr txBox="1"/>
          <p:nvPr/>
        </p:nvSpPr>
        <p:spPr>
          <a:xfrm>
            <a:off x="4406688" y="1980075"/>
            <a:ext cx="15498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dk2"/>
                </a:solidFill>
                <a:latin typeface="Roboto Serif"/>
                <a:ea typeface="Roboto Serif"/>
                <a:cs typeface="Roboto Serif"/>
                <a:sym typeface="Roboto Serif"/>
              </a:rPr>
              <a:t>EDGE THRESHOLD (X)</a:t>
            </a:r>
            <a:endParaRPr sz="700">
              <a:solidFill>
                <a:schemeClr val="dk2"/>
              </a:solidFill>
              <a:latin typeface="Roboto Serif"/>
              <a:ea typeface="Roboto Serif"/>
              <a:cs typeface="Roboto Serif"/>
              <a:sym typeface="Roboto Serif"/>
            </a:endParaRPr>
          </a:p>
        </p:txBody>
      </p:sp>
      <p:sp>
        <p:nvSpPr>
          <p:cNvPr id="252" name="Google Shape;252;p26"/>
          <p:cNvSpPr txBox="1"/>
          <p:nvPr/>
        </p:nvSpPr>
        <p:spPr>
          <a:xfrm>
            <a:off x="5443125" y="485375"/>
            <a:ext cx="3617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2"/>
                </a:solidFill>
                <a:latin typeface="Roboto Serif"/>
                <a:ea typeface="Roboto Serif"/>
                <a:cs typeface="Roboto Serif"/>
                <a:sym typeface="Roboto Serif"/>
              </a:rPr>
              <a:t>COULD BE PARALLELIZED TO IMPROVE SPEED !</a:t>
            </a:r>
            <a:endParaRPr sz="1000">
              <a:solidFill>
                <a:schemeClr val="dk2"/>
              </a:solidFill>
              <a:latin typeface="Roboto Serif"/>
              <a:ea typeface="Roboto Serif"/>
              <a:cs typeface="Roboto Serif"/>
              <a:sym typeface="Roboto Serif"/>
            </a:endParaRPr>
          </a:p>
        </p:txBody>
      </p:sp>
      <p:pic>
        <p:nvPicPr>
          <p:cNvPr id="253" name="Google Shape;253;p26"/>
          <p:cNvPicPr preferRelativeResize="0"/>
          <p:nvPr/>
        </p:nvPicPr>
        <p:blipFill>
          <a:blip r:embed="rId3">
            <a:alphaModFix/>
          </a:blip>
          <a:stretch>
            <a:fillRect/>
          </a:stretch>
        </p:blipFill>
        <p:spPr>
          <a:xfrm>
            <a:off x="153400" y="3259275"/>
            <a:ext cx="2445998" cy="1556776"/>
          </a:xfrm>
          <a:prstGeom prst="rect">
            <a:avLst/>
          </a:prstGeom>
          <a:noFill/>
          <a:ln>
            <a:noFill/>
          </a:ln>
        </p:spPr>
      </p:pic>
      <p:pic>
        <p:nvPicPr>
          <p:cNvPr id="254" name="Google Shape;254;p26"/>
          <p:cNvPicPr preferRelativeResize="0"/>
          <p:nvPr/>
        </p:nvPicPr>
        <p:blipFill>
          <a:blip r:embed="rId4">
            <a:alphaModFix/>
          </a:blip>
          <a:stretch>
            <a:fillRect/>
          </a:stretch>
        </p:blipFill>
        <p:spPr>
          <a:xfrm>
            <a:off x="3047550" y="3244575"/>
            <a:ext cx="2335187" cy="1556774"/>
          </a:xfrm>
          <a:prstGeom prst="rect">
            <a:avLst/>
          </a:prstGeom>
          <a:noFill/>
          <a:ln>
            <a:noFill/>
          </a:ln>
        </p:spPr>
      </p:pic>
      <p:cxnSp>
        <p:nvCxnSpPr>
          <p:cNvPr id="255" name="Google Shape;255;p26"/>
          <p:cNvCxnSpPr>
            <a:stCxn id="253" idx="3"/>
            <a:endCxn id="254" idx="1"/>
          </p:cNvCxnSpPr>
          <p:nvPr/>
        </p:nvCxnSpPr>
        <p:spPr>
          <a:xfrm rot="10800000" flipH="1">
            <a:off x="2599398" y="4022963"/>
            <a:ext cx="448200" cy="14700"/>
          </a:xfrm>
          <a:prstGeom prst="straightConnector1">
            <a:avLst/>
          </a:prstGeom>
          <a:noFill/>
          <a:ln w="9525" cap="flat" cmpd="sng">
            <a:solidFill>
              <a:schemeClr val="dk2"/>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9"/>
        <p:cNvGrpSpPr/>
        <p:nvPr/>
      </p:nvGrpSpPr>
      <p:grpSpPr>
        <a:xfrm>
          <a:off x="0" y="0"/>
          <a:ext cx="0" cy="0"/>
          <a:chOff x="0" y="0"/>
          <a:chExt cx="0" cy="0"/>
        </a:xfrm>
      </p:grpSpPr>
      <p:sp>
        <p:nvSpPr>
          <p:cNvPr id="260" name="Google Shape;260;p27"/>
          <p:cNvSpPr txBox="1">
            <a:spLocks noGrp="1"/>
          </p:cNvSpPr>
          <p:nvPr>
            <p:ph type="title"/>
          </p:nvPr>
        </p:nvSpPr>
        <p:spPr>
          <a:xfrm>
            <a:off x="2355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Edge Detection Testbench </a:t>
            </a:r>
            <a:endParaRPr/>
          </a:p>
        </p:txBody>
      </p:sp>
      <p:sp>
        <p:nvSpPr>
          <p:cNvPr id="261" name="Google Shape;261;p2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pic>
        <p:nvPicPr>
          <p:cNvPr id="262" name="Google Shape;262;p27"/>
          <p:cNvPicPr preferRelativeResize="0"/>
          <p:nvPr/>
        </p:nvPicPr>
        <p:blipFill>
          <a:blip r:embed="rId3">
            <a:alphaModFix/>
          </a:blip>
          <a:stretch>
            <a:fillRect/>
          </a:stretch>
        </p:blipFill>
        <p:spPr>
          <a:xfrm>
            <a:off x="4696550" y="2371375"/>
            <a:ext cx="1835551" cy="1223700"/>
          </a:xfrm>
          <a:prstGeom prst="rect">
            <a:avLst/>
          </a:prstGeom>
          <a:noFill/>
          <a:ln>
            <a:noFill/>
          </a:ln>
        </p:spPr>
      </p:pic>
      <p:pic>
        <p:nvPicPr>
          <p:cNvPr id="263" name="Google Shape;263;p27"/>
          <p:cNvPicPr preferRelativeResize="0"/>
          <p:nvPr/>
        </p:nvPicPr>
        <p:blipFill>
          <a:blip r:embed="rId4">
            <a:alphaModFix/>
          </a:blip>
          <a:stretch>
            <a:fillRect/>
          </a:stretch>
        </p:blipFill>
        <p:spPr>
          <a:xfrm>
            <a:off x="2481350" y="2397025"/>
            <a:ext cx="1797101" cy="1198034"/>
          </a:xfrm>
          <a:prstGeom prst="rect">
            <a:avLst/>
          </a:prstGeom>
          <a:noFill/>
          <a:ln>
            <a:noFill/>
          </a:ln>
        </p:spPr>
      </p:pic>
      <p:pic>
        <p:nvPicPr>
          <p:cNvPr id="264" name="Google Shape;264;p27"/>
          <p:cNvPicPr preferRelativeResize="0"/>
          <p:nvPr/>
        </p:nvPicPr>
        <p:blipFill>
          <a:blip r:embed="rId5">
            <a:alphaModFix/>
          </a:blip>
          <a:stretch>
            <a:fillRect/>
          </a:stretch>
        </p:blipFill>
        <p:spPr>
          <a:xfrm>
            <a:off x="6855050" y="2343150"/>
            <a:ext cx="1835551" cy="1223708"/>
          </a:xfrm>
          <a:prstGeom prst="rect">
            <a:avLst/>
          </a:prstGeom>
          <a:noFill/>
          <a:ln>
            <a:noFill/>
          </a:ln>
        </p:spPr>
      </p:pic>
      <p:pic>
        <p:nvPicPr>
          <p:cNvPr id="265" name="Google Shape;265;p27"/>
          <p:cNvPicPr preferRelativeResize="0"/>
          <p:nvPr/>
        </p:nvPicPr>
        <p:blipFill>
          <a:blip r:embed="rId6">
            <a:alphaModFix/>
          </a:blip>
          <a:stretch>
            <a:fillRect/>
          </a:stretch>
        </p:blipFill>
        <p:spPr>
          <a:xfrm>
            <a:off x="284921" y="1025425"/>
            <a:ext cx="1797105" cy="1198062"/>
          </a:xfrm>
          <a:prstGeom prst="rect">
            <a:avLst/>
          </a:prstGeom>
          <a:noFill/>
          <a:ln>
            <a:noFill/>
          </a:ln>
        </p:spPr>
      </p:pic>
      <p:pic>
        <p:nvPicPr>
          <p:cNvPr id="266" name="Google Shape;266;p27"/>
          <p:cNvPicPr preferRelativeResize="0"/>
          <p:nvPr/>
        </p:nvPicPr>
        <p:blipFill>
          <a:blip r:embed="rId7">
            <a:alphaModFix/>
          </a:blip>
          <a:stretch>
            <a:fillRect/>
          </a:stretch>
        </p:blipFill>
        <p:spPr>
          <a:xfrm>
            <a:off x="2481375" y="1025425"/>
            <a:ext cx="1797085" cy="1198051"/>
          </a:xfrm>
          <a:prstGeom prst="rect">
            <a:avLst/>
          </a:prstGeom>
          <a:noFill/>
          <a:ln>
            <a:noFill/>
          </a:ln>
        </p:spPr>
      </p:pic>
      <p:pic>
        <p:nvPicPr>
          <p:cNvPr id="267" name="Google Shape;267;p27"/>
          <p:cNvPicPr preferRelativeResize="0"/>
          <p:nvPr/>
        </p:nvPicPr>
        <p:blipFill>
          <a:blip r:embed="rId8">
            <a:alphaModFix/>
          </a:blip>
          <a:stretch>
            <a:fillRect/>
          </a:stretch>
        </p:blipFill>
        <p:spPr>
          <a:xfrm>
            <a:off x="6855052" y="1025425"/>
            <a:ext cx="1797101" cy="1143777"/>
          </a:xfrm>
          <a:prstGeom prst="rect">
            <a:avLst/>
          </a:prstGeom>
          <a:noFill/>
          <a:ln>
            <a:noFill/>
          </a:ln>
        </p:spPr>
      </p:pic>
      <p:pic>
        <p:nvPicPr>
          <p:cNvPr id="268" name="Google Shape;268;p27"/>
          <p:cNvPicPr preferRelativeResize="0"/>
          <p:nvPr/>
        </p:nvPicPr>
        <p:blipFill>
          <a:blip r:embed="rId9">
            <a:alphaModFix/>
          </a:blip>
          <a:stretch>
            <a:fillRect/>
          </a:stretch>
        </p:blipFill>
        <p:spPr>
          <a:xfrm>
            <a:off x="4696550" y="1025425"/>
            <a:ext cx="1797101" cy="1198074"/>
          </a:xfrm>
          <a:prstGeom prst="rect">
            <a:avLst/>
          </a:prstGeom>
          <a:noFill/>
          <a:ln>
            <a:noFill/>
          </a:ln>
        </p:spPr>
      </p:pic>
      <p:pic>
        <p:nvPicPr>
          <p:cNvPr id="269" name="Google Shape;269;p27"/>
          <p:cNvPicPr preferRelativeResize="0"/>
          <p:nvPr/>
        </p:nvPicPr>
        <p:blipFill>
          <a:blip r:embed="rId10">
            <a:alphaModFix/>
          </a:blip>
          <a:stretch>
            <a:fillRect/>
          </a:stretch>
        </p:blipFill>
        <p:spPr>
          <a:xfrm>
            <a:off x="252350" y="3756950"/>
            <a:ext cx="1835551" cy="1223675"/>
          </a:xfrm>
          <a:prstGeom prst="rect">
            <a:avLst/>
          </a:prstGeom>
          <a:noFill/>
          <a:ln>
            <a:noFill/>
          </a:ln>
        </p:spPr>
      </p:pic>
      <p:pic>
        <p:nvPicPr>
          <p:cNvPr id="270" name="Google Shape;270;p27"/>
          <p:cNvPicPr preferRelativeResize="0"/>
          <p:nvPr/>
        </p:nvPicPr>
        <p:blipFill>
          <a:blip r:embed="rId11">
            <a:alphaModFix/>
          </a:blip>
          <a:stretch>
            <a:fillRect/>
          </a:stretch>
        </p:blipFill>
        <p:spPr>
          <a:xfrm>
            <a:off x="2481350" y="3768600"/>
            <a:ext cx="1797101" cy="1198067"/>
          </a:xfrm>
          <a:prstGeom prst="rect">
            <a:avLst/>
          </a:prstGeom>
          <a:noFill/>
          <a:ln>
            <a:noFill/>
          </a:ln>
        </p:spPr>
      </p:pic>
      <p:pic>
        <p:nvPicPr>
          <p:cNvPr id="271" name="Google Shape;271;p27"/>
          <p:cNvPicPr preferRelativeResize="0"/>
          <p:nvPr/>
        </p:nvPicPr>
        <p:blipFill>
          <a:blip r:embed="rId12">
            <a:alphaModFix/>
          </a:blip>
          <a:stretch>
            <a:fillRect/>
          </a:stretch>
        </p:blipFill>
        <p:spPr>
          <a:xfrm>
            <a:off x="4696550" y="3742950"/>
            <a:ext cx="1835551" cy="1223700"/>
          </a:xfrm>
          <a:prstGeom prst="rect">
            <a:avLst/>
          </a:prstGeom>
          <a:noFill/>
          <a:ln>
            <a:noFill/>
          </a:ln>
        </p:spPr>
      </p:pic>
      <p:pic>
        <p:nvPicPr>
          <p:cNvPr id="272" name="Google Shape;272;p27"/>
          <p:cNvPicPr preferRelativeResize="0"/>
          <p:nvPr/>
        </p:nvPicPr>
        <p:blipFill>
          <a:blip r:embed="rId13">
            <a:alphaModFix/>
          </a:blip>
          <a:stretch>
            <a:fillRect/>
          </a:stretch>
        </p:blipFill>
        <p:spPr>
          <a:xfrm>
            <a:off x="6855050" y="3740800"/>
            <a:ext cx="1835551" cy="1223681"/>
          </a:xfrm>
          <a:prstGeom prst="rect">
            <a:avLst/>
          </a:prstGeom>
          <a:noFill/>
          <a:ln>
            <a:noFill/>
          </a:ln>
        </p:spPr>
      </p:pic>
      <p:pic>
        <p:nvPicPr>
          <p:cNvPr id="273" name="Google Shape;273;p27"/>
          <p:cNvPicPr preferRelativeResize="0"/>
          <p:nvPr/>
        </p:nvPicPr>
        <p:blipFill>
          <a:blip r:embed="rId14">
            <a:alphaModFix/>
          </a:blip>
          <a:stretch>
            <a:fillRect/>
          </a:stretch>
        </p:blipFill>
        <p:spPr>
          <a:xfrm>
            <a:off x="265700" y="2383000"/>
            <a:ext cx="1835550" cy="12144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7"/>
        <p:cNvGrpSpPr/>
        <p:nvPr/>
      </p:nvGrpSpPr>
      <p:grpSpPr>
        <a:xfrm>
          <a:off x="0" y="0"/>
          <a:ext cx="0" cy="0"/>
          <a:chOff x="0" y="0"/>
          <a:chExt cx="0" cy="0"/>
        </a:xfrm>
      </p:grpSpPr>
      <p:sp>
        <p:nvSpPr>
          <p:cNvPr id="278" name="Google Shape;278;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Hough Transform</a:t>
            </a:r>
            <a:endParaRPr/>
          </a:p>
        </p:txBody>
      </p:sp>
      <p:sp>
        <p:nvSpPr>
          <p:cNvPr id="279" name="Google Shape;279;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280" name="Google Shape;280;p28"/>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281" name="Google Shape;281;p28"/>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282" name="Google Shape;282;p28"/>
          <p:cNvCxnSpPr>
            <a:stCxn id="280" idx="3"/>
            <a:endCxn id="281"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283" name="Google Shape;283;p28"/>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284" name="Google Shape;284;p28"/>
          <p:cNvCxnSpPr>
            <a:stCxn id="281" idx="3"/>
            <a:endCxn id="283"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285" name="Google Shape;285;p28"/>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286" name="Google Shape;286;p28"/>
          <p:cNvCxnSpPr>
            <a:stCxn id="283" idx="3"/>
            <a:endCxn id="285"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287" name="Google Shape;287;p28"/>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288" name="Google Shape;288;p28"/>
          <p:cNvCxnSpPr>
            <a:stCxn id="285" idx="3"/>
            <a:endCxn id="287"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289" name="Google Shape;289;p28"/>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290" name="Google Shape;290;p28"/>
          <p:cNvCxnSpPr>
            <a:stCxn id="287" idx="3"/>
            <a:endCxn id="289"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291" name="Google Shape;291;p28"/>
          <p:cNvSpPr/>
          <p:nvPr/>
        </p:nvSpPr>
        <p:spPr>
          <a:xfrm>
            <a:off x="7150265"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Hough Transform</a:t>
            </a:r>
            <a:endParaRPr sz="800" b="1">
              <a:latin typeface="Roboto Serif"/>
              <a:ea typeface="Roboto Serif"/>
              <a:cs typeface="Roboto Serif"/>
              <a:sym typeface="Roboto Serif"/>
            </a:endParaRPr>
          </a:p>
        </p:txBody>
      </p:sp>
      <p:cxnSp>
        <p:nvCxnSpPr>
          <p:cNvPr id="292" name="Google Shape;292;p28"/>
          <p:cNvCxnSpPr>
            <a:stCxn id="291" idx="3"/>
            <a:endCxn id="293"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294" name="Google Shape;294;p28"/>
          <p:cNvCxnSpPr>
            <a:stCxn id="289" idx="3"/>
            <a:endCxn id="291"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293" name="Google Shape;293;p28"/>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295" name="Google Shape;295;p28"/>
          <p:cNvSpPr txBox="1"/>
          <p:nvPr/>
        </p:nvSpPr>
        <p:spPr>
          <a:xfrm>
            <a:off x="4735950" y="2008550"/>
            <a:ext cx="4161300" cy="8772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Take an edge point from edge detection image.</a:t>
            </a:r>
            <a:endParaRPr sz="1500">
              <a:solidFill>
                <a:schemeClr val="dk2"/>
              </a:solidFill>
              <a:latin typeface="Roboto Serif"/>
              <a:ea typeface="Roboto Serif"/>
              <a:cs typeface="Roboto Serif"/>
              <a:sym typeface="Roboto Serif"/>
            </a:endParaRPr>
          </a:p>
          <a:p>
            <a:pPr marL="457200" lvl="0" indent="0" algn="l" rtl="0">
              <a:spcBef>
                <a:spcPts val="0"/>
              </a:spcBef>
              <a:spcAft>
                <a:spcPts val="0"/>
              </a:spcAft>
              <a:buNone/>
            </a:pPr>
            <a:endParaRPr sz="1500">
              <a:solidFill>
                <a:schemeClr val="dk2"/>
              </a:solidFill>
              <a:latin typeface="Roboto Serif"/>
              <a:ea typeface="Roboto Serif"/>
              <a:cs typeface="Roboto Serif"/>
              <a:sym typeface="Roboto Serif"/>
            </a:endParaRPr>
          </a:p>
        </p:txBody>
      </p:sp>
      <p:sp>
        <p:nvSpPr>
          <p:cNvPr id="296" name="Google Shape;296;p28"/>
          <p:cNvSpPr/>
          <p:nvPr/>
        </p:nvSpPr>
        <p:spPr>
          <a:xfrm>
            <a:off x="89925" y="1777875"/>
            <a:ext cx="4096500" cy="33657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297" name="Google Shape;297;p28"/>
          <p:cNvSpPr/>
          <p:nvPr/>
        </p:nvSpPr>
        <p:spPr>
          <a:xfrm>
            <a:off x="1297425" y="2656875"/>
            <a:ext cx="1621800" cy="15450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298" name="Google Shape;298;p28"/>
          <p:cNvSpPr/>
          <p:nvPr/>
        </p:nvSpPr>
        <p:spPr>
          <a:xfrm>
            <a:off x="1233075" y="33428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02"/>
        <p:cNvGrpSpPr/>
        <p:nvPr/>
      </p:nvGrpSpPr>
      <p:grpSpPr>
        <a:xfrm>
          <a:off x="0" y="0"/>
          <a:ext cx="0" cy="0"/>
          <a:chOff x="0" y="0"/>
          <a:chExt cx="0" cy="0"/>
        </a:xfrm>
      </p:grpSpPr>
      <p:sp>
        <p:nvSpPr>
          <p:cNvPr id="303" name="Google Shape;30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Hough Transform</a:t>
            </a:r>
            <a:endParaRPr/>
          </a:p>
        </p:txBody>
      </p:sp>
      <p:sp>
        <p:nvSpPr>
          <p:cNvPr id="304" name="Google Shape;30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305" name="Google Shape;305;p29"/>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306" name="Google Shape;306;p29"/>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307" name="Google Shape;307;p29"/>
          <p:cNvCxnSpPr>
            <a:stCxn id="305" idx="3"/>
            <a:endCxn id="306"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308" name="Google Shape;308;p29"/>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309" name="Google Shape;309;p29"/>
          <p:cNvCxnSpPr>
            <a:stCxn id="306" idx="3"/>
            <a:endCxn id="308"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310" name="Google Shape;310;p29"/>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311" name="Google Shape;311;p29"/>
          <p:cNvCxnSpPr>
            <a:stCxn id="308" idx="3"/>
            <a:endCxn id="310"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312" name="Google Shape;312;p29"/>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313" name="Google Shape;313;p29"/>
          <p:cNvCxnSpPr>
            <a:stCxn id="310" idx="3"/>
            <a:endCxn id="312"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314" name="Google Shape;314;p29"/>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315" name="Google Shape;315;p29"/>
          <p:cNvCxnSpPr>
            <a:stCxn id="312" idx="3"/>
            <a:endCxn id="314"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316" name="Google Shape;316;p29"/>
          <p:cNvSpPr/>
          <p:nvPr/>
        </p:nvSpPr>
        <p:spPr>
          <a:xfrm>
            <a:off x="7150265"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Hough Transform</a:t>
            </a:r>
            <a:endParaRPr sz="800" b="1">
              <a:latin typeface="Roboto Serif"/>
              <a:ea typeface="Roboto Serif"/>
              <a:cs typeface="Roboto Serif"/>
              <a:sym typeface="Roboto Serif"/>
            </a:endParaRPr>
          </a:p>
        </p:txBody>
      </p:sp>
      <p:cxnSp>
        <p:nvCxnSpPr>
          <p:cNvPr id="317" name="Google Shape;317;p29"/>
          <p:cNvCxnSpPr>
            <a:stCxn id="316" idx="3"/>
            <a:endCxn id="318"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319" name="Google Shape;319;p29"/>
          <p:cNvCxnSpPr>
            <a:stCxn id="314" idx="3"/>
            <a:endCxn id="316"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318" name="Google Shape;318;p29"/>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320" name="Google Shape;320;p29"/>
          <p:cNvSpPr txBox="1"/>
          <p:nvPr/>
        </p:nvSpPr>
        <p:spPr>
          <a:xfrm>
            <a:off x="4735950" y="2008550"/>
            <a:ext cx="4161300" cy="18009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Take an edge point from edge detection image.</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Vote for all pixels with a circle locus of radius </a:t>
            </a:r>
            <a:r>
              <a:rPr lang="en" sz="1500" b="1">
                <a:solidFill>
                  <a:schemeClr val="dk2"/>
                </a:solidFill>
                <a:latin typeface="Roboto Serif"/>
                <a:ea typeface="Roboto Serif"/>
                <a:cs typeface="Roboto Serif"/>
                <a:sym typeface="Roboto Serif"/>
              </a:rPr>
              <a:t>r</a:t>
            </a:r>
            <a:r>
              <a:rPr lang="en" sz="1500">
                <a:solidFill>
                  <a:schemeClr val="dk2"/>
                </a:solidFill>
                <a:latin typeface="Roboto Serif"/>
                <a:ea typeface="Roboto Serif"/>
                <a:cs typeface="Roboto Serif"/>
                <a:sym typeface="Roboto Serif"/>
              </a:rPr>
              <a:t> as potential circle center.</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0" algn="l" rtl="0">
              <a:spcBef>
                <a:spcPts val="0"/>
              </a:spcBef>
              <a:spcAft>
                <a:spcPts val="0"/>
              </a:spcAft>
              <a:buNone/>
            </a:pPr>
            <a:endParaRPr sz="1500">
              <a:solidFill>
                <a:schemeClr val="dk2"/>
              </a:solidFill>
              <a:latin typeface="Roboto Serif"/>
              <a:ea typeface="Roboto Serif"/>
              <a:cs typeface="Roboto Serif"/>
              <a:sym typeface="Roboto Serif"/>
            </a:endParaRPr>
          </a:p>
        </p:txBody>
      </p:sp>
      <p:sp>
        <p:nvSpPr>
          <p:cNvPr id="321" name="Google Shape;321;p29"/>
          <p:cNvSpPr/>
          <p:nvPr/>
        </p:nvSpPr>
        <p:spPr>
          <a:xfrm>
            <a:off x="89925" y="1777875"/>
            <a:ext cx="4096500" cy="33657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22" name="Google Shape;322;p29"/>
          <p:cNvSpPr/>
          <p:nvPr/>
        </p:nvSpPr>
        <p:spPr>
          <a:xfrm>
            <a:off x="1297425" y="2656875"/>
            <a:ext cx="1621800" cy="15450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23" name="Google Shape;323;p29"/>
          <p:cNvSpPr/>
          <p:nvPr/>
        </p:nvSpPr>
        <p:spPr>
          <a:xfrm>
            <a:off x="1233075" y="33428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24" name="Google Shape;324;p29"/>
          <p:cNvSpPr/>
          <p:nvPr/>
        </p:nvSpPr>
        <p:spPr>
          <a:xfrm>
            <a:off x="459225" y="2656875"/>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28"/>
        <p:cNvGrpSpPr/>
        <p:nvPr/>
      </p:nvGrpSpPr>
      <p:grpSpPr>
        <a:xfrm>
          <a:off x="0" y="0"/>
          <a:ext cx="0" cy="0"/>
          <a:chOff x="0" y="0"/>
          <a:chExt cx="0" cy="0"/>
        </a:xfrm>
      </p:grpSpPr>
      <p:sp>
        <p:nvSpPr>
          <p:cNvPr id="329" name="Google Shape;32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Hough Transform</a:t>
            </a:r>
            <a:endParaRPr/>
          </a:p>
        </p:txBody>
      </p:sp>
      <p:sp>
        <p:nvSpPr>
          <p:cNvPr id="330" name="Google Shape;330;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331" name="Google Shape;331;p30"/>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332" name="Google Shape;332;p30"/>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333" name="Google Shape;333;p30"/>
          <p:cNvCxnSpPr>
            <a:stCxn id="331" idx="3"/>
            <a:endCxn id="332"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334" name="Google Shape;334;p30"/>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335" name="Google Shape;335;p30"/>
          <p:cNvCxnSpPr>
            <a:stCxn id="332" idx="3"/>
            <a:endCxn id="334"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336" name="Google Shape;336;p30"/>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337" name="Google Shape;337;p30"/>
          <p:cNvCxnSpPr>
            <a:stCxn id="334" idx="3"/>
            <a:endCxn id="336"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338" name="Google Shape;338;p30"/>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339" name="Google Shape;339;p30"/>
          <p:cNvCxnSpPr>
            <a:stCxn id="336" idx="3"/>
            <a:endCxn id="338"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340" name="Google Shape;340;p30"/>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341" name="Google Shape;341;p30"/>
          <p:cNvCxnSpPr>
            <a:stCxn id="338" idx="3"/>
            <a:endCxn id="340"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342" name="Google Shape;342;p30"/>
          <p:cNvSpPr/>
          <p:nvPr/>
        </p:nvSpPr>
        <p:spPr>
          <a:xfrm>
            <a:off x="7150265"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Hough Transform</a:t>
            </a:r>
            <a:endParaRPr sz="800" b="1">
              <a:latin typeface="Roboto Serif"/>
              <a:ea typeface="Roboto Serif"/>
              <a:cs typeface="Roboto Serif"/>
              <a:sym typeface="Roboto Serif"/>
            </a:endParaRPr>
          </a:p>
        </p:txBody>
      </p:sp>
      <p:cxnSp>
        <p:nvCxnSpPr>
          <p:cNvPr id="343" name="Google Shape;343;p30"/>
          <p:cNvCxnSpPr>
            <a:stCxn id="342" idx="3"/>
            <a:endCxn id="344"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345" name="Google Shape;345;p30"/>
          <p:cNvCxnSpPr>
            <a:stCxn id="340" idx="3"/>
            <a:endCxn id="342"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344" name="Google Shape;344;p30"/>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346" name="Google Shape;346;p30"/>
          <p:cNvSpPr txBox="1"/>
          <p:nvPr/>
        </p:nvSpPr>
        <p:spPr>
          <a:xfrm>
            <a:off x="4735950" y="2008550"/>
            <a:ext cx="4161300" cy="24936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Take an edge point from edge detection image.</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Vote for all pixels with a circle locus of radius </a:t>
            </a:r>
            <a:r>
              <a:rPr lang="en" sz="1500" b="1">
                <a:solidFill>
                  <a:schemeClr val="dk2"/>
                </a:solidFill>
                <a:latin typeface="Roboto Serif"/>
                <a:ea typeface="Roboto Serif"/>
                <a:cs typeface="Roboto Serif"/>
                <a:sym typeface="Roboto Serif"/>
              </a:rPr>
              <a:t>r</a:t>
            </a:r>
            <a:r>
              <a:rPr lang="en" sz="1500">
                <a:solidFill>
                  <a:schemeClr val="dk2"/>
                </a:solidFill>
                <a:latin typeface="Roboto Serif"/>
                <a:ea typeface="Roboto Serif"/>
                <a:cs typeface="Roboto Serif"/>
                <a:sym typeface="Roboto Serif"/>
              </a:rPr>
              <a:t> as potential circle center.</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Repeat for other edge points (more points the better). </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0" algn="l" rtl="0">
              <a:spcBef>
                <a:spcPts val="0"/>
              </a:spcBef>
              <a:spcAft>
                <a:spcPts val="0"/>
              </a:spcAft>
              <a:buNone/>
            </a:pPr>
            <a:endParaRPr sz="1500">
              <a:solidFill>
                <a:schemeClr val="dk2"/>
              </a:solidFill>
              <a:latin typeface="Roboto Serif"/>
              <a:ea typeface="Roboto Serif"/>
              <a:cs typeface="Roboto Serif"/>
              <a:sym typeface="Roboto Serif"/>
            </a:endParaRPr>
          </a:p>
        </p:txBody>
      </p:sp>
      <p:sp>
        <p:nvSpPr>
          <p:cNvPr id="347" name="Google Shape;347;p30"/>
          <p:cNvSpPr/>
          <p:nvPr/>
        </p:nvSpPr>
        <p:spPr>
          <a:xfrm>
            <a:off x="89925" y="1777875"/>
            <a:ext cx="4096500" cy="33657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48" name="Google Shape;348;p30"/>
          <p:cNvSpPr/>
          <p:nvPr/>
        </p:nvSpPr>
        <p:spPr>
          <a:xfrm>
            <a:off x="1297425" y="2656875"/>
            <a:ext cx="1621800" cy="15450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49" name="Google Shape;349;p30"/>
          <p:cNvSpPr/>
          <p:nvPr/>
        </p:nvSpPr>
        <p:spPr>
          <a:xfrm>
            <a:off x="1233075" y="33428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50" name="Google Shape;350;p30"/>
          <p:cNvSpPr/>
          <p:nvPr/>
        </p:nvSpPr>
        <p:spPr>
          <a:xfrm>
            <a:off x="459225" y="2656875"/>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51" name="Google Shape;351;p30"/>
          <p:cNvSpPr/>
          <p:nvPr/>
        </p:nvSpPr>
        <p:spPr>
          <a:xfrm>
            <a:off x="2113925" y="2641125"/>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52" name="Google Shape;352;p30"/>
          <p:cNvSpPr/>
          <p:nvPr/>
        </p:nvSpPr>
        <p:spPr>
          <a:xfrm>
            <a:off x="2858225" y="33428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53" name="Google Shape;353;p30"/>
          <p:cNvSpPr/>
          <p:nvPr/>
        </p:nvSpPr>
        <p:spPr>
          <a:xfrm>
            <a:off x="2041725" y="2571750"/>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54" name="Google Shape;354;p30"/>
          <p:cNvSpPr/>
          <p:nvPr/>
        </p:nvSpPr>
        <p:spPr>
          <a:xfrm>
            <a:off x="2081025" y="41381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55" name="Google Shape;355;p30"/>
          <p:cNvSpPr/>
          <p:nvPr/>
        </p:nvSpPr>
        <p:spPr>
          <a:xfrm>
            <a:off x="1336725" y="3436425"/>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56" name="Google Shape;356;p30"/>
          <p:cNvSpPr/>
          <p:nvPr/>
        </p:nvSpPr>
        <p:spPr>
          <a:xfrm>
            <a:off x="1297425" y="1870050"/>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60"/>
        <p:cNvGrpSpPr/>
        <p:nvPr/>
      </p:nvGrpSpPr>
      <p:grpSpPr>
        <a:xfrm>
          <a:off x="0" y="0"/>
          <a:ext cx="0" cy="0"/>
          <a:chOff x="0" y="0"/>
          <a:chExt cx="0" cy="0"/>
        </a:xfrm>
      </p:grpSpPr>
      <p:sp>
        <p:nvSpPr>
          <p:cNvPr id="361" name="Google Shape;36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Hough Transform</a:t>
            </a:r>
            <a:endParaRPr/>
          </a:p>
        </p:txBody>
      </p:sp>
      <p:sp>
        <p:nvSpPr>
          <p:cNvPr id="362" name="Google Shape;362;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363" name="Google Shape;363;p31"/>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364" name="Google Shape;364;p31"/>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365" name="Google Shape;365;p31"/>
          <p:cNvCxnSpPr>
            <a:stCxn id="363" idx="3"/>
            <a:endCxn id="364"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366" name="Google Shape;366;p31"/>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367" name="Google Shape;367;p31"/>
          <p:cNvCxnSpPr>
            <a:stCxn id="364" idx="3"/>
            <a:endCxn id="366"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368" name="Google Shape;368;p31"/>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369" name="Google Shape;369;p31"/>
          <p:cNvCxnSpPr>
            <a:stCxn id="366" idx="3"/>
            <a:endCxn id="368"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370" name="Google Shape;370;p31"/>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371" name="Google Shape;371;p31"/>
          <p:cNvCxnSpPr>
            <a:stCxn id="368" idx="3"/>
            <a:endCxn id="370"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372" name="Google Shape;372;p31"/>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373" name="Google Shape;373;p31"/>
          <p:cNvCxnSpPr>
            <a:stCxn id="370" idx="3"/>
            <a:endCxn id="372"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374" name="Google Shape;374;p31"/>
          <p:cNvSpPr/>
          <p:nvPr/>
        </p:nvSpPr>
        <p:spPr>
          <a:xfrm>
            <a:off x="7150265"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Hough Transform</a:t>
            </a:r>
            <a:endParaRPr sz="800" b="1">
              <a:latin typeface="Roboto Serif"/>
              <a:ea typeface="Roboto Serif"/>
              <a:cs typeface="Roboto Serif"/>
              <a:sym typeface="Roboto Serif"/>
            </a:endParaRPr>
          </a:p>
        </p:txBody>
      </p:sp>
      <p:cxnSp>
        <p:nvCxnSpPr>
          <p:cNvPr id="375" name="Google Shape;375;p31"/>
          <p:cNvCxnSpPr>
            <a:stCxn id="374" idx="3"/>
            <a:endCxn id="376"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377" name="Google Shape;377;p31"/>
          <p:cNvCxnSpPr>
            <a:stCxn id="372" idx="3"/>
            <a:endCxn id="374"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376" name="Google Shape;376;p31"/>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378" name="Google Shape;378;p31"/>
          <p:cNvSpPr txBox="1"/>
          <p:nvPr/>
        </p:nvSpPr>
        <p:spPr>
          <a:xfrm>
            <a:off x="4735950" y="2008550"/>
            <a:ext cx="4161300" cy="31863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Take an edge point from edge detection image.</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Vote for all pixels with a circle locus of radius </a:t>
            </a:r>
            <a:r>
              <a:rPr lang="en" sz="1500" b="1">
                <a:solidFill>
                  <a:schemeClr val="dk2"/>
                </a:solidFill>
                <a:latin typeface="Roboto Serif"/>
                <a:ea typeface="Roboto Serif"/>
                <a:cs typeface="Roboto Serif"/>
                <a:sym typeface="Roboto Serif"/>
              </a:rPr>
              <a:t>r</a:t>
            </a:r>
            <a:r>
              <a:rPr lang="en" sz="1500">
                <a:solidFill>
                  <a:schemeClr val="dk2"/>
                </a:solidFill>
                <a:latin typeface="Roboto Serif"/>
                <a:ea typeface="Roboto Serif"/>
                <a:cs typeface="Roboto Serif"/>
                <a:sym typeface="Roboto Serif"/>
              </a:rPr>
              <a:t> as potential circle center.</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Repeat for other edge points (more points the better). </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Choose the pixel with the greatest votes.</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0" algn="l" rtl="0">
              <a:spcBef>
                <a:spcPts val="0"/>
              </a:spcBef>
              <a:spcAft>
                <a:spcPts val="0"/>
              </a:spcAft>
              <a:buNone/>
            </a:pPr>
            <a:endParaRPr sz="1500">
              <a:solidFill>
                <a:schemeClr val="dk2"/>
              </a:solidFill>
              <a:latin typeface="Roboto Serif"/>
              <a:ea typeface="Roboto Serif"/>
              <a:cs typeface="Roboto Serif"/>
              <a:sym typeface="Roboto Serif"/>
            </a:endParaRPr>
          </a:p>
        </p:txBody>
      </p:sp>
      <p:sp>
        <p:nvSpPr>
          <p:cNvPr id="379" name="Google Shape;379;p31"/>
          <p:cNvSpPr/>
          <p:nvPr/>
        </p:nvSpPr>
        <p:spPr>
          <a:xfrm>
            <a:off x="89925" y="1777875"/>
            <a:ext cx="4096500" cy="33657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80" name="Google Shape;380;p31"/>
          <p:cNvSpPr/>
          <p:nvPr/>
        </p:nvSpPr>
        <p:spPr>
          <a:xfrm>
            <a:off x="1297425" y="2656875"/>
            <a:ext cx="1621800" cy="15450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81" name="Google Shape;381;p31"/>
          <p:cNvSpPr/>
          <p:nvPr/>
        </p:nvSpPr>
        <p:spPr>
          <a:xfrm>
            <a:off x="1233075" y="33428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82" name="Google Shape;382;p31"/>
          <p:cNvSpPr/>
          <p:nvPr/>
        </p:nvSpPr>
        <p:spPr>
          <a:xfrm>
            <a:off x="459225" y="2656875"/>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83" name="Google Shape;383;p31"/>
          <p:cNvSpPr/>
          <p:nvPr/>
        </p:nvSpPr>
        <p:spPr>
          <a:xfrm>
            <a:off x="2113925" y="2641125"/>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84" name="Google Shape;384;p31"/>
          <p:cNvSpPr/>
          <p:nvPr/>
        </p:nvSpPr>
        <p:spPr>
          <a:xfrm>
            <a:off x="2858225" y="33428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85" name="Google Shape;385;p31"/>
          <p:cNvSpPr/>
          <p:nvPr/>
        </p:nvSpPr>
        <p:spPr>
          <a:xfrm>
            <a:off x="2041725" y="2571750"/>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86" name="Google Shape;386;p31"/>
          <p:cNvSpPr/>
          <p:nvPr/>
        </p:nvSpPr>
        <p:spPr>
          <a:xfrm>
            <a:off x="2081025" y="41381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87" name="Google Shape;387;p31"/>
          <p:cNvSpPr/>
          <p:nvPr/>
        </p:nvSpPr>
        <p:spPr>
          <a:xfrm>
            <a:off x="1336725" y="3436425"/>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88" name="Google Shape;388;p31"/>
          <p:cNvSpPr/>
          <p:nvPr/>
        </p:nvSpPr>
        <p:spPr>
          <a:xfrm>
            <a:off x="1297425" y="1870050"/>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89" name="Google Shape;389;p31"/>
          <p:cNvSpPr/>
          <p:nvPr/>
        </p:nvSpPr>
        <p:spPr>
          <a:xfrm>
            <a:off x="2012500" y="3330788"/>
            <a:ext cx="199500" cy="189900"/>
          </a:xfrm>
          <a:prstGeom prst="ellips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Project Overview</a:t>
            </a:r>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500"/>
              <a:t>Develop a near real-time detection system to track physical objects using FPGA technology for enhanced image processing.</a:t>
            </a:r>
            <a:endParaRPr sz="1500"/>
          </a:p>
          <a:p>
            <a:pPr marL="0" lvl="0" indent="0" algn="l" rtl="0">
              <a:spcBef>
                <a:spcPts val="1200"/>
              </a:spcBef>
              <a:spcAft>
                <a:spcPts val="0"/>
              </a:spcAft>
              <a:buNone/>
            </a:pPr>
            <a:endParaRPr sz="1500"/>
          </a:p>
          <a:p>
            <a:pPr marL="0" lvl="0" indent="0" algn="l" rtl="0">
              <a:spcBef>
                <a:spcPts val="1200"/>
              </a:spcBef>
              <a:spcAft>
                <a:spcPts val="0"/>
              </a:spcAft>
              <a:buNone/>
            </a:pPr>
            <a:r>
              <a:rPr lang="en" sz="1500" b="1"/>
              <a:t>Features</a:t>
            </a:r>
            <a:endParaRPr sz="1500" b="1"/>
          </a:p>
          <a:p>
            <a:pPr marL="457200" lvl="0" indent="-323850" algn="l" rtl="0">
              <a:spcBef>
                <a:spcPts val="1200"/>
              </a:spcBef>
              <a:spcAft>
                <a:spcPts val="0"/>
              </a:spcAft>
              <a:buSzPts val="1500"/>
              <a:buChar char="●"/>
            </a:pPr>
            <a:r>
              <a:rPr lang="en" sz="1500"/>
              <a:t>High-Speed Processing</a:t>
            </a:r>
            <a:endParaRPr sz="1500"/>
          </a:p>
          <a:p>
            <a:pPr marL="457200" lvl="0" indent="-323850" algn="l" rtl="0">
              <a:spcBef>
                <a:spcPts val="0"/>
              </a:spcBef>
              <a:spcAft>
                <a:spcPts val="0"/>
              </a:spcAft>
              <a:buSzPts val="1500"/>
              <a:buChar char="●"/>
            </a:pPr>
            <a:r>
              <a:rPr lang="en" sz="1500"/>
              <a:t>Low Latency Performance</a:t>
            </a:r>
            <a:endParaRPr sz="1500"/>
          </a:p>
          <a:p>
            <a:pPr marL="457200" lvl="0" indent="-323850" algn="l" rtl="0">
              <a:spcBef>
                <a:spcPts val="0"/>
              </a:spcBef>
              <a:spcAft>
                <a:spcPts val="0"/>
              </a:spcAft>
              <a:buSzPts val="1500"/>
              <a:buChar char="●"/>
            </a:pPr>
            <a:r>
              <a:rPr lang="en" sz="1500"/>
              <a:t>Advanced Object Tracking</a:t>
            </a:r>
            <a:endParaRPr sz="1500"/>
          </a:p>
          <a:p>
            <a:pPr marL="0" lvl="0" indent="0" algn="l" rtl="0">
              <a:spcBef>
                <a:spcPts val="1200"/>
              </a:spcBef>
              <a:spcAft>
                <a:spcPts val="0"/>
              </a:spcAft>
              <a:buNone/>
            </a:pPr>
            <a:endParaRPr sz="1500"/>
          </a:p>
          <a:p>
            <a:pPr marL="0" lvl="0" indent="0" algn="l" rtl="0">
              <a:spcBef>
                <a:spcPts val="1200"/>
              </a:spcBef>
              <a:spcAft>
                <a:spcPts val="1200"/>
              </a:spcAft>
              <a:buNone/>
            </a:pPr>
            <a:r>
              <a:rPr lang="en" sz="1500" b="1"/>
              <a:t>Applications:</a:t>
            </a:r>
            <a:r>
              <a:rPr lang="en" sz="1500"/>
              <a:t> Robotics, surveillance, automated manufacturing</a:t>
            </a:r>
            <a:endParaRPr sz="1500"/>
          </a:p>
        </p:txBody>
      </p:sp>
      <p:sp>
        <p:nvSpPr>
          <p:cNvPr id="63" name="Google Shape;6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pic>
        <p:nvPicPr>
          <p:cNvPr id="64" name="Google Shape;64;p14"/>
          <p:cNvPicPr preferRelativeResize="0"/>
          <p:nvPr/>
        </p:nvPicPr>
        <p:blipFill>
          <a:blip r:embed="rId3">
            <a:alphaModFix/>
          </a:blip>
          <a:stretch>
            <a:fillRect/>
          </a:stretch>
        </p:blipFill>
        <p:spPr>
          <a:xfrm>
            <a:off x="6268075" y="2078075"/>
            <a:ext cx="2394625" cy="1429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93"/>
        <p:cNvGrpSpPr/>
        <p:nvPr/>
      </p:nvGrpSpPr>
      <p:grpSpPr>
        <a:xfrm>
          <a:off x="0" y="0"/>
          <a:ext cx="0" cy="0"/>
          <a:chOff x="0" y="0"/>
          <a:chExt cx="0" cy="0"/>
        </a:xfrm>
      </p:grpSpPr>
      <p:sp>
        <p:nvSpPr>
          <p:cNvPr id="394" name="Google Shape;39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Hough Transform</a:t>
            </a:r>
            <a:endParaRPr/>
          </a:p>
        </p:txBody>
      </p:sp>
      <p:sp>
        <p:nvSpPr>
          <p:cNvPr id="395" name="Google Shape;395;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396" name="Google Shape;396;p32"/>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397" name="Google Shape;397;p32"/>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398" name="Google Shape;398;p32"/>
          <p:cNvCxnSpPr>
            <a:stCxn id="396" idx="3"/>
            <a:endCxn id="397"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399" name="Google Shape;399;p32"/>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400" name="Google Shape;400;p32"/>
          <p:cNvCxnSpPr>
            <a:stCxn id="397" idx="3"/>
            <a:endCxn id="399"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401" name="Google Shape;401;p32"/>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402" name="Google Shape;402;p32"/>
          <p:cNvCxnSpPr>
            <a:stCxn id="399" idx="3"/>
            <a:endCxn id="401"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403" name="Google Shape;403;p32"/>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404" name="Google Shape;404;p32"/>
          <p:cNvCxnSpPr>
            <a:stCxn id="401" idx="3"/>
            <a:endCxn id="403"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405" name="Google Shape;405;p32"/>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406" name="Google Shape;406;p32"/>
          <p:cNvCxnSpPr>
            <a:stCxn id="403" idx="3"/>
            <a:endCxn id="405"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407" name="Google Shape;407;p32"/>
          <p:cNvSpPr/>
          <p:nvPr/>
        </p:nvSpPr>
        <p:spPr>
          <a:xfrm>
            <a:off x="7150265"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Hough Transform</a:t>
            </a:r>
            <a:endParaRPr sz="800" b="1">
              <a:latin typeface="Roboto Serif"/>
              <a:ea typeface="Roboto Serif"/>
              <a:cs typeface="Roboto Serif"/>
              <a:sym typeface="Roboto Serif"/>
            </a:endParaRPr>
          </a:p>
        </p:txBody>
      </p:sp>
      <p:cxnSp>
        <p:nvCxnSpPr>
          <p:cNvPr id="408" name="Google Shape;408;p32"/>
          <p:cNvCxnSpPr>
            <a:stCxn id="407" idx="3"/>
            <a:endCxn id="409"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410" name="Google Shape;410;p32"/>
          <p:cNvCxnSpPr>
            <a:stCxn id="405" idx="3"/>
            <a:endCxn id="407"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409" name="Google Shape;409;p32"/>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411" name="Google Shape;411;p32"/>
          <p:cNvSpPr txBox="1"/>
          <p:nvPr/>
        </p:nvSpPr>
        <p:spPr>
          <a:xfrm>
            <a:off x="4735950" y="2008550"/>
            <a:ext cx="4161300" cy="31863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Take an edge point from edge detection image.</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Vote for all pixels with a circle locus of radius </a:t>
            </a:r>
            <a:r>
              <a:rPr lang="en" sz="1500" b="1">
                <a:solidFill>
                  <a:schemeClr val="dk2"/>
                </a:solidFill>
                <a:latin typeface="Roboto Serif"/>
                <a:ea typeface="Roboto Serif"/>
                <a:cs typeface="Roboto Serif"/>
                <a:sym typeface="Roboto Serif"/>
              </a:rPr>
              <a:t>r</a:t>
            </a:r>
            <a:r>
              <a:rPr lang="en" sz="1500">
                <a:solidFill>
                  <a:schemeClr val="dk2"/>
                </a:solidFill>
                <a:latin typeface="Roboto Serif"/>
                <a:ea typeface="Roboto Serif"/>
                <a:cs typeface="Roboto Serif"/>
                <a:sym typeface="Roboto Serif"/>
              </a:rPr>
              <a:t> as potential circle center.</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Repeat for other edge points (more points the better). </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Choose the pixel with the greatest votes.</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0" algn="l" rtl="0">
              <a:spcBef>
                <a:spcPts val="0"/>
              </a:spcBef>
              <a:spcAft>
                <a:spcPts val="0"/>
              </a:spcAft>
              <a:buNone/>
            </a:pPr>
            <a:endParaRPr sz="1500">
              <a:solidFill>
                <a:schemeClr val="dk2"/>
              </a:solidFill>
              <a:latin typeface="Roboto Serif"/>
              <a:ea typeface="Roboto Serif"/>
              <a:cs typeface="Roboto Serif"/>
              <a:sym typeface="Roboto Serif"/>
            </a:endParaRPr>
          </a:p>
        </p:txBody>
      </p:sp>
      <p:sp>
        <p:nvSpPr>
          <p:cNvPr id="412" name="Google Shape;412;p32"/>
          <p:cNvSpPr/>
          <p:nvPr/>
        </p:nvSpPr>
        <p:spPr>
          <a:xfrm>
            <a:off x="89925" y="1777875"/>
            <a:ext cx="4096500" cy="33657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13" name="Google Shape;413;p32"/>
          <p:cNvSpPr/>
          <p:nvPr/>
        </p:nvSpPr>
        <p:spPr>
          <a:xfrm>
            <a:off x="1297425" y="2656875"/>
            <a:ext cx="1621800" cy="15450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14" name="Google Shape;414;p32"/>
          <p:cNvSpPr/>
          <p:nvPr/>
        </p:nvSpPr>
        <p:spPr>
          <a:xfrm>
            <a:off x="1233075" y="33428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15" name="Google Shape;415;p32"/>
          <p:cNvSpPr/>
          <p:nvPr/>
        </p:nvSpPr>
        <p:spPr>
          <a:xfrm>
            <a:off x="459225" y="2656875"/>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16" name="Google Shape;416;p32"/>
          <p:cNvSpPr/>
          <p:nvPr/>
        </p:nvSpPr>
        <p:spPr>
          <a:xfrm>
            <a:off x="2113925" y="2641125"/>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17" name="Google Shape;417;p32"/>
          <p:cNvSpPr/>
          <p:nvPr/>
        </p:nvSpPr>
        <p:spPr>
          <a:xfrm>
            <a:off x="2858225" y="33428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18" name="Google Shape;418;p32"/>
          <p:cNvSpPr/>
          <p:nvPr/>
        </p:nvSpPr>
        <p:spPr>
          <a:xfrm>
            <a:off x="2041725" y="2571750"/>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19" name="Google Shape;419;p32"/>
          <p:cNvSpPr/>
          <p:nvPr/>
        </p:nvSpPr>
        <p:spPr>
          <a:xfrm>
            <a:off x="2081025" y="41381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20" name="Google Shape;420;p32"/>
          <p:cNvSpPr/>
          <p:nvPr/>
        </p:nvSpPr>
        <p:spPr>
          <a:xfrm>
            <a:off x="1336725" y="3436425"/>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21" name="Google Shape;421;p32"/>
          <p:cNvSpPr/>
          <p:nvPr/>
        </p:nvSpPr>
        <p:spPr>
          <a:xfrm>
            <a:off x="1297425" y="1870050"/>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22" name="Google Shape;422;p32"/>
          <p:cNvSpPr/>
          <p:nvPr/>
        </p:nvSpPr>
        <p:spPr>
          <a:xfrm>
            <a:off x="2012500" y="3330788"/>
            <a:ext cx="199500" cy="189900"/>
          </a:xfrm>
          <a:prstGeom prst="ellips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23" name="Google Shape;423;p32"/>
          <p:cNvSpPr/>
          <p:nvPr/>
        </p:nvSpPr>
        <p:spPr>
          <a:xfrm>
            <a:off x="4086500" y="135950"/>
            <a:ext cx="4934700" cy="882300"/>
          </a:xfrm>
          <a:prstGeom prst="wedgeRoundRectCallout">
            <a:avLst>
              <a:gd name="adj1" fmla="val -20833"/>
              <a:gd name="adj2" fmla="val 62500"/>
              <a:gd name="adj3" fmla="val 0"/>
            </a:avLst>
          </a:prstGeom>
          <a:solidFill>
            <a:srgbClr val="E0666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Roboto Serif"/>
                <a:ea typeface="Roboto Serif"/>
                <a:cs typeface="Roboto Serif"/>
                <a:sym typeface="Roboto Serif"/>
              </a:rPr>
              <a:t>Requires voting memory for all the pixels (~ 100KB)</a:t>
            </a:r>
            <a:endParaRPr>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a:solidFill>
                  <a:schemeClr val="lt1"/>
                </a:solidFill>
                <a:latin typeface="Roboto Serif"/>
                <a:ea typeface="Roboto Serif"/>
                <a:cs typeface="Roboto Serif"/>
                <a:sym typeface="Roboto Serif"/>
              </a:rPr>
              <a:t>Can we make this more memory efficient? </a:t>
            </a:r>
            <a:endParaRPr>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a:solidFill>
                  <a:schemeClr val="lt1"/>
                </a:solidFill>
                <a:latin typeface="Roboto Serif"/>
                <a:ea typeface="Roboto Serif"/>
                <a:cs typeface="Roboto Serif"/>
                <a:sym typeface="Roboto Serif"/>
              </a:rPr>
              <a:t>(Hint: </a:t>
            </a:r>
            <a:r>
              <a:rPr lang="en" b="1">
                <a:solidFill>
                  <a:schemeClr val="lt1"/>
                </a:solidFill>
                <a:latin typeface="Roboto Serif"/>
                <a:ea typeface="Roboto Serif"/>
                <a:cs typeface="Roboto Serif"/>
                <a:sym typeface="Roboto Serif"/>
              </a:rPr>
              <a:t>YES</a:t>
            </a:r>
            <a:r>
              <a:rPr lang="en">
                <a:solidFill>
                  <a:schemeClr val="lt1"/>
                </a:solidFill>
                <a:latin typeface="Roboto Serif"/>
                <a:ea typeface="Roboto Serif"/>
                <a:cs typeface="Roboto Serif"/>
                <a:sym typeface="Roboto Serif"/>
              </a:rPr>
              <a:t>)</a:t>
            </a:r>
            <a:endParaRPr>
              <a:solidFill>
                <a:schemeClr val="lt1"/>
              </a:solidFill>
              <a:latin typeface="Roboto Serif"/>
              <a:ea typeface="Roboto Serif"/>
              <a:cs typeface="Roboto Serif"/>
              <a:sym typeface="Roboto Serif"/>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27"/>
        <p:cNvGrpSpPr/>
        <p:nvPr/>
      </p:nvGrpSpPr>
      <p:grpSpPr>
        <a:xfrm>
          <a:off x="0" y="0"/>
          <a:ext cx="0" cy="0"/>
          <a:chOff x="0" y="0"/>
          <a:chExt cx="0" cy="0"/>
        </a:xfrm>
      </p:grpSpPr>
      <p:sp>
        <p:nvSpPr>
          <p:cNvPr id="428" name="Google Shape;42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Hough Transform</a:t>
            </a:r>
            <a:endParaRPr/>
          </a:p>
        </p:txBody>
      </p:sp>
      <p:sp>
        <p:nvSpPr>
          <p:cNvPr id="429" name="Google Shape;429;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430" name="Google Shape;430;p33"/>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431" name="Google Shape;431;p33"/>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432" name="Google Shape;432;p33"/>
          <p:cNvCxnSpPr>
            <a:stCxn id="430" idx="3"/>
            <a:endCxn id="431"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433" name="Google Shape;433;p33"/>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434" name="Google Shape;434;p33"/>
          <p:cNvCxnSpPr>
            <a:stCxn id="431" idx="3"/>
            <a:endCxn id="433"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435" name="Google Shape;435;p33"/>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436" name="Google Shape;436;p33"/>
          <p:cNvCxnSpPr>
            <a:stCxn id="433" idx="3"/>
            <a:endCxn id="435"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437" name="Google Shape;437;p33"/>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438" name="Google Shape;438;p33"/>
          <p:cNvCxnSpPr>
            <a:stCxn id="435" idx="3"/>
            <a:endCxn id="437"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439" name="Google Shape;439;p33"/>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440" name="Google Shape;440;p33"/>
          <p:cNvCxnSpPr>
            <a:stCxn id="437" idx="3"/>
            <a:endCxn id="439"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441" name="Google Shape;441;p33"/>
          <p:cNvSpPr/>
          <p:nvPr/>
        </p:nvSpPr>
        <p:spPr>
          <a:xfrm>
            <a:off x="7150265"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Hough Transform</a:t>
            </a:r>
            <a:endParaRPr sz="800" b="1">
              <a:latin typeface="Roboto Serif"/>
              <a:ea typeface="Roboto Serif"/>
              <a:cs typeface="Roboto Serif"/>
              <a:sym typeface="Roboto Serif"/>
            </a:endParaRPr>
          </a:p>
        </p:txBody>
      </p:sp>
      <p:cxnSp>
        <p:nvCxnSpPr>
          <p:cNvPr id="442" name="Google Shape;442;p33"/>
          <p:cNvCxnSpPr>
            <a:stCxn id="441" idx="3"/>
            <a:endCxn id="443"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444" name="Google Shape;444;p33"/>
          <p:cNvCxnSpPr>
            <a:stCxn id="439" idx="3"/>
            <a:endCxn id="441"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443" name="Google Shape;443;p33"/>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445" name="Google Shape;445;p33"/>
          <p:cNvSpPr txBox="1"/>
          <p:nvPr/>
        </p:nvSpPr>
        <p:spPr>
          <a:xfrm>
            <a:off x="4735950" y="2008550"/>
            <a:ext cx="4161300" cy="31863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Take an edge point from edge detection image.</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Vote for all pixels with a circle locus of radius </a:t>
            </a:r>
            <a:r>
              <a:rPr lang="en" sz="1500" b="1">
                <a:solidFill>
                  <a:schemeClr val="dk2"/>
                </a:solidFill>
                <a:latin typeface="Roboto Serif"/>
                <a:ea typeface="Roboto Serif"/>
                <a:cs typeface="Roboto Serif"/>
                <a:sym typeface="Roboto Serif"/>
              </a:rPr>
              <a:t>r</a:t>
            </a:r>
            <a:r>
              <a:rPr lang="en" sz="1500">
                <a:solidFill>
                  <a:schemeClr val="dk2"/>
                </a:solidFill>
                <a:latin typeface="Roboto Serif"/>
                <a:ea typeface="Roboto Serif"/>
                <a:cs typeface="Roboto Serif"/>
                <a:sym typeface="Roboto Serif"/>
              </a:rPr>
              <a:t> as potential circle center.</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Repeat for other edge points (more points the better). </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Choose the pixel with the greatest votes.</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0" algn="l" rtl="0">
              <a:spcBef>
                <a:spcPts val="0"/>
              </a:spcBef>
              <a:spcAft>
                <a:spcPts val="0"/>
              </a:spcAft>
              <a:buNone/>
            </a:pPr>
            <a:endParaRPr sz="1500">
              <a:solidFill>
                <a:schemeClr val="dk2"/>
              </a:solidFill>
              <a:latin typeface="Roboto Serif"/>
              <a:ea typeface="Roboto Serif"/>
              <a:cs typeface="Roboto Serif"/>
              <a:sym typeface="Roboto Serif"/>
            </a:endParaRPr>
          </a:p>
        </p:txBody>
      </p:sp>
      <p:sp>
        <p:nvSpPr>
          <p:cNvPr id="446" name="Google Shape;446;p33"/>
          <p:cNvSpPr/>
          <p:nvPr/>
        </p:nvSpPr>
        <p:spPr>
          <a:xfrm>
            <a:off x="89925" y="1777875"/>
            <a:ext cx="4096500" cy="33657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47" name="Google Shape;447;p33"/>
          <p:cNvSpPr/>
          <p:nvPr/>
        </p:nvSpPr>
        <p:spPr>
          <a:xfrm>
            <a:off x="1297425" y="2656875"/>
            <a:ext cx="1621800" cy="15450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48" name="Google Shape;448;p33"/>
          <p:cNvSpPr/>
          <p:nvPr/>
        </p:nvSpPr>
        <p:spPr>
          <a:xfrm>
            <a:off x="1233075" y="33428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49" name="Google Shape;449;p33"/>
          <p:cNvSpPr/>
          <p:nvPr/>
        </p:nvSpPr>
        <p:spPr>
          <a:xfrm>
            <a:off x="459225" y="2656875"/>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50" name="Google Shape;450;p33"/>
          <p:cNvSpPr/>
          <p:nvPr/>
        </p:nvSpPr>
        <p:spPr>
          <a:xfrm>
            <a:off x="2113925" y="2641125"/>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51" name="Google Shape;451;p33"/>
          <p:cNvSpPr/>
          <p:nvPr/>
        </p:nvSpPr>
        <p:spPr>
          <a:xfrm>
            <a:off x="2858225" y="33428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52" name="Google Shape;452;p33"/>
          <p:cNvSpPr/>
          <p:nvPr/>
        </p:nvSpPr>
        <p:spPr>
          <a:xfrm>
            <a:off x="2041725" y="2571750"/>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53" name="Google Shape;453;p33"/>
          <p:cNvSpPr/>
          <p:nvPr/>
        </p:nvSpPr>
        <p:spPr>
          <a:xfrm>
            <a:off x="2081025" y="41381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54" name="Google Shape;454;p33"/>
          <p:cNvSpPr/>
          <p:nvPr/>
        </p:nvSpPr>
        <p:spPr>
          <a:xfrm>
            <a:off x="1336725" y="3436425"/>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55" name="Google Shape;455;p33"/>
          <p:cNvSpPr/>
          <p:nvPr/>
        </p:nvSpPr>
        <p:spPr>
          <a:xfrm>
            <a:off x="1297425" y="1870050"/>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56" name="Google Shape;456;p33"/>
          <p:cNvSpPr/>
          <p:nvPr/>
        </p:nvSpPr>
        <p:spPr>
          <a:xfrm>
            <a:off x="2012500" y="3330788"/>
            <a:ext cx="199500" cy="189900"/>
          </a:xfrm>
          <a:prstGeom prst="ellips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57" name="Google Shape;457;p33"/>
          <p:cNvSpPr/>
          <p:nvPr/>
        </p:nvSpPr>
        <p:spPr>
          <a:xfrm>
            <a:off x="4086500" y="135950"/>
            <a:ext cx="4934700" cy="882300"/>
          </a:xfrm>
          <a:prstGeom prst="wedgeRoundRectCallout">
            <a:avLst>
              <a:gd name="adj1" fmla="val -20833"/>
              <a:gd name="adj2" fmla="val 62500"/>
              <a:gd name="adj3" fmla="val 0"/>
            </a:avLst>
          </a:prstGeom>
          <a:solidFill>
            <a:srgbClr val="E0666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Roboto Serif"/>
                <a:ea typeface="Roboto Serif"/>
                <a:cs typeface="Roboto Serif"/>
                <a:sym typeface="Roboto Serif"/>
              </a:rPr>
              <a:t>Requires voting memory for all the pixels (~ 100KB)</a:t>
            </a:r>
            <a:endParaRPr>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a:solidFill>
                  <a:schemeClr val="lt1"/>
                </a:solidFill>
                <a:latin typeface="Roboto Serif"/>
                <a:ea typeface="Roboto Serif"/>
                <a:cs typeface="Roboto Serif"/>
                <a:sym typeface="Roboto Serif"/>
              </a:rPr>
              <a:t>Can we make this more memory efficient? </a:t>
            </a:r>
            <a:endParaRPr>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a:solidFill>
                  <a:schemeClr val="lt1"/>
                </a:solidFill>
                <a:latin typeface="Roboto Serif"/>
                <a:ea typeface="Roboto Serif"/>
                <a:cs typeface="Roboto Serif"/>
                <a:sym typeface="Roboto Serif"/>
              </a:rPr>
              <a:t>(Hint: </a:t>
            </a:r>
            <a:r>
              <a:rPr lang="en" b="1">
                <a:solidFill>
                  <a:schemeClr val="lt1"/>
                </a:solidFill>
                <a:latin typeface="Roboto Serif"/>
                <a:ea typeface="Roboto Serif"/>
                <a:cs typeface="Roboto Serif"/>
                <a:sym typeface="Roboto Serif"/>
              </a:rPr>
              <a:t>YES</a:t>
            </a:r>
            <a:r>
              <a:rPr lang="en">
                <a:solidFill>
                  <a:schemeClr val="lt1"/>
                </a:solidFill>
                <a:latin typeface="Roboto Serif"/>
                <a:ea typeface="Roboto Serif"/>
                <a:cs typeface="Roboto Serif"/>
                <a:sym typeface="Roboto Serif"/>
              </a:rPr>
              <a:t>)</a:t>
            </a:r>
            <a:endParaRPr>
              <a:solidFill>
                <a:schemeClr val="lt1"/>
              </a:solidFill>
              <a:latin typeface="Roboto Serif"/>
              <a:ea typeface="Roboto Serif"/>
              <a:cs typeface="Roboto Serif"/>
              <a:sym typeface="Roboto Serif"/>
            </a:endParaRPr>
          </a:p>
        </p:txBody>
      </p:sp>
      <p:sp>
        <p:nvSpPr>
          <p:cNvPr id="458" name="Google Shape;458;p33"/>
          <p:cNvSpPr/>
          <p:nvPr/>
        </p:nvSpPr>
        <p:spPr>
          <a:xfrm rot="-1659950">
            <a:off x="2228823" y="2212122"/>
            <a:ext cx="4672053" cy="1581412"/>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pic>
        <p:nvPicPr>
          <p:cNvPr id="459" name="Google Shape;459;p33"/>
          <p:cNvPicPr preferRelativeResize="0"/>
          <p:nvPr/>
        </p:nvPicPr>
        <p:blipFill>
          <a:blip r:embed="rId3">
            <a:alphaModFix/>
          </a:blip>
          <a:stretch>
            <a:fillRect/>
          </a:stretch>
        </p:blipFill>
        <p:spPr>
          <a:xfrm rot="-1655478">
            <a:off x="2298974" y="730174"/>
            <a:ext cx="4597553" cy="459755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63"/>
        <p:cNvGrpSpPr/>
        <p:nvPr/>
      </p:nvGrpSpPr>
      <p:grpSpPr>
        <a:xfrm>
          <a:off x="0" y="0"/>
          <a:ext cx="0" cy="0"/>
          <a:chOff x="0" y="0"/>
          <a:chExt cx="0" cy="0"/>
        </a:xfrm>
      </p:grpSpPr>
      <p:sp>
        <p:nvSpPr>
          <p:cNvPr id="464" name="Google Shape;46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Hough Transform (DetectoVision Method)</a:t>
            </a:r>
            <a:endParaRPr/>
          </a:p>
        </p:txBody>
      </p:sp>
      <p:sp>
        <p:nvSpPr>
          <p:cNvPr id="465" name="Google Shape;465;p34"/>
          <p:cNvSpPr txBox="1">
            <a:spLocks noGrp="1"/>
          </p:cNvSpPr>
          <p:nvPr>
            <p:ph type="body" idx="1"/>
          </p:nvPr>
        </p:nvSpPr>
        <p:spPr>
          <a:xfrm>
            <a:off x="3097025" y="1625475"/>
            <a:ext cx="32265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a:solidFill>
                  <a:srgbClr val="AA573C"/>
                </a:solidFill>
                <a:latin typeface="Consolas"/>
                <a:ea typeface="Consolas"/>
                <a:cs typeface="Consolas"/>
                <a:sym typeface="Consolas"/>
              </a:rPr>
              <a:t>3'b00</a:t>
            </a:r>
            <a:r>
              <a:rPr lang="en" sz="900">
                <a:solidFill>
                  <a:srgbClr val="8B8792"/>
                </a:solidFill>
                <a:latin typeface="Consolas"/>
                <a:ea typeface="Consolas"/>
                <a:cs typeface="Consolas"/>
                <a:sym typeface="Consolas"/>
              </a:rPr>
              <a:t>:</a:t>
            </a:r>
            <a:endParaRPr sz="900">
              <a:solidFill>
                <a:srgbClr val="8B879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900">
                <a:solidFill>
                  <a:srgbClr val="955AE7"/>
                </a:solidFill>
                <a:latin typeface="Consolas"/>
                <a:ea typeface="Consolas"/>
                <a:cs typeface="Consolas"/>
                <a:sym typeface="Consolas"/>
              </a:rPr>
              <a:t>    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3'b001</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&lt;= inY_hough;</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inX_hough &lt;= inX_hough + radius;</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a:solidFill>
                  <a:srgbClr val="AA573C"/>
                </a:solidFill>
                <a:latin typeface="Consolas"/>
                <a:ea typeface="Consolas"/>
                <a:cs typeface="Consolas"/>
                <a:sym typeface="Consolas"/>
              </a:rPr>
              <a:t>3'b01</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3'b010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&lt;= inY_hough;</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inX_hough &lt;= inX_hough - </a:t>
            </a:r>
            <a:r>
              <a:rPr lang="en" sz="900">
                <a:solidFill>
                  <a:srgbClr val="AA573C"/>
                </a:solidFill>
                <a:latin typeface="Consolas"/>
                <a:ea typeface="Consolas"/>
                <a:cs typeface="Consolas"/>
                <a:sym typeface="Consolas"/>
              </a:rPr>
              <a:t>2</a:t>
            </a:r>
            <a:r>
              <a:rPr lang="en" sz="900">
                <a:solidFill>
                  <a:srgbClr val="8B8792"/>
                </a:solidFill>
                <a:latin typeface="Consolas"/>
                <a:ea typeface="Consolas"/>
                <a:cs typeface="Consolas"/>
                <a:sym typeface="Consolas"/>
              </a:rPr>
              <a:t>*radius;</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a:solidFill>
                  <a:srgbClr val="AA573C"/>
                </a:solidFill>
                <a:latin typeface="Consolas"/>
                <a:ea typeface="Consolas"/>
                <a:cs typeface="Consolas"/>
                <a:sym typeface="Consolas"/>
              </a:rPr>
              <a:t>3'b10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3'b011</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&lt;= inY_hough - radius;</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inX_hough &lt;= inX_hough + radius;</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br>
              <a:rPr lang="en" sz="900">
                <a:solidFill>
                  <a:srgbClr val="8B8792"/>
                </a:solidFill>
                <a:latin typeface="Consolas"/>
                <a:ea typeface="Consolas"/>
                <a:cs typeface="Consolas"/>
                <a:sym typeface="Consolas"/>
              </a:rPr>
            </a:br>
            <a:endParaRPr sz="900"/>
          </a:p>
        </p:txBody>
      </p:sp>
      <p:sp>
        <p:nvSpPr>
          <p:cNvPr id="466" name="Google Shape;466;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467" name="Google Shape;467;p34"/>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468" name="Google Shape;468;p34"/>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469" name="Google Shape;469;p34"/>
          <p:cNvCxnSpPr>
            <a:stCxn id="467" idx="3"/>
            <a:endCxn id="468"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470" name="Google Shape;470;p34"/>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471" name="Google Shape;471;p34"/>
          <p:cNvCxnSpPr>
            <a:stCxn id="468" idx="3"/>
            <a:endCxn id="470"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472" name="Google Shape;472;p34"/>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473" name="Google Shape;473;p34"/>
          <p:cNvCxnSpPr>
            <a:stCxn id="470" idx="3"/>
            <a:endCxn id="472"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474" name="Google Shape;474;p34"/>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475" name="Google Shape;475;p34"/>
          <p:cNvCxnSpPr>
            <a:stCxn id="472" idx="3"/>
            <a:endCxn id="474"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476" name="Google Shape;476;p34"/>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477" name="Google Shape;477;p34"/>
          <p:cNvCxnSpPr>
            <a:stCxn id="474" idx="3"/>
            <a:endCxn id="476"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478" name="Google Shape;478;p34"/>
          <p:cNvSpPr/>
          <p:nvPr/>
        </p:nvSpPr>
        <p:spPr>
          <a:xfrm>
            <a:off x="7150265"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Hough Transform</a:t>
            </a:r>
            <a:endParaRPr sz="800" b="1">
              <a:latin typeface="Roboto Serif"/>
              <a:ea typeface="Roboto Serif"/>
              <a:cs typeface="Roboto Serif"/>
              <a:sym typeface="Roboto Serif"/>
            </a:endParaRPr>
          </a:p>
        </p:txBody>
      </p:sp>
      <p:cxnSp>
        <p:nvCxnSpPr>
          <p:cNvPr id="479" name="Google Shape;479;p34"/>
          <p:cNvCxnSpPr>
            <a:stCxn id="478" idx="3"/>
            <a:endCxn id="480"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481" name="Google Shape;481;p34"/>
          <p:cNvCxnSpPr>
            <a:stCxn id="476" idx="3"/>
            <a:endCxn id="478"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482" name="Google Shape;482;p34"/>
          <p:cNvSpPr/>
          <p:nvPr/>
        </p:nvSpPr>
        <p:spPr>
          <a:xfrm>
            <a:off x="89925" y="2158875"/>
            <a:ext cx="2864700" cy="27759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83" name="Google Shape;483;p34"/>
          <p:cNvSpPr/>
          <p:nvPr/>
        </p:nvSpPr>
        <p:spPr>
          <a:xfrm>
            <a:off x="687825" y="2733075"/>
            <a:ext cx="1621800" cy="15450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84" name="Google Shape;484;p34"/>
          <p:cNvSpPr/>
          <p:nvPr/>
        </p:nvSpPr>
        <p:spPr>
          <a:xfrm>
            <a:off x="1432125" y="343477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80" name="Google Shape;480;p34"/>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485" name="Google Shape;485;p34"/>
          <p:cNvSpPr txBox="1">
            <a:spLocks noGrp="1"/>
          </p:cNvSpPr>
          <p:nvPr>
            <p:ph type="body" idx="1"/>
          </p:nvPr>
        </p:nvSpPr>
        <p:spPr>
          <a:xfrm>
            <a:off x="5992625" y="1625475"/>
            <a:ext cx="31299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a:solidFill>
                  <a:srgbClr val="AA573C"/>
                </a:solidFill>
                <a:latin typeface="Consolas"/>
                <a:ea typeface="Consolas"/>
                <a:cs typeface="Consolas"/>
                <a:sym typeface="Consolas"/>
              </a:rPr>
              <a:t>3'b11</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3'b100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&lt;= inY_hough + </a:t>
            </a:r>
            <a:r>
              <a:rPr lang="en" sz="900">
                <a:solidFill>
                  <a:srgbClr val="AA573C"/>
                </a:solidFill>
                <a:latin typeface="Consolas"/>
                <a:ea typeface="Consolas"/>
                <a:cs typeface="Consolas"/>
                <a:sym typeface="Consolas"/>
              </a:rPr>
              <a:t>2</a:t>
            </a:r>
            <a:r>
              <a:rPr lang="en" sz="900">
                <a:solidFill>
                  <a:srgbClr val="8B8792"/>
                </a:solidFill>
                <a:latin typeface="Consolas"/>
                <a:ea typeface="Consolas"/>
                <a:cs typeface="Consolas"/>
                <a:sym typeface="Consolas"/>
              </a:rPr>
              <a:t>* radius;</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inX_hough &lt;= inX_hough;</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default</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3'b000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 inY_hough - radius;</a:t>
            </a:r>
            <a:endParaRPr sz="900">
              <a:solidFill>
                <a:srgbClr val="8B8792"/>
              </a:solidFill>
              <a:latin typeface="Consolas"/>
              <a:ea typeface="Consolas"/>
              <a:cs typeface="Consolas"/>
              <a:sym typeface="Consolas"/>
            </a:endParaRPr>
          </a:p>
          <a:p>
            <a:pPr marL="0" lvl="0" indent="0" algn="l" rtl="0">
              <a:spcBef>
                <a:spcPts val="0"/>
              </a:spcBef>
              <a:spcAft>
                <a:spcPts val="0"/>
              </a:spcAft>
              <a:buSzPts val="1100"/>
              <a:buNone/>
            </a:pPr>
            <a:endParaRPr sz="900">
              <a:solidFill>
                <a:srgbClr val="8B8792"/>
              </a:solidFill>
              <a:latin typeface="Consolas"/>
              <a:ea typeface="Consolas"/>
              <a:cs typeface="Consolas"/>
              <a:sym typeface="Consolas"/>
            </a:endParaRPr>
          </a:p>
          <a:p>
            <a:pPr marL="0" lvl="0" indent="0" algn="ctr" rtl="0">
              <a:spcBef>
                <a:spcPts val="0"/>
              </a:spcBef>
              <a:spcAft>
                <a:spcPts val="0"/>
              </a:spcAft>
              <a:buSzPts val="1100"/>
              <a:buNone/>
            </a:pPr>
            <a:r>
              <a:rPr lang="en" sz="1100" b="1">
                <a:solidFill>
                  <a:srgbClr val="8B8792"/>
                </a:solidFill>
                <a:latin typeface="Consolas"/>
                <a:ea typeface="Consolas"/>
                <a:cs typeface="Consolas"/>
                <a:sym typeface="Consolas"/>
              </a:rPr>
              <a:t>FIND NEXT POINT TO TEST AS CENTER</a:t>
            </a:r>
            <a:endParaRPr sz="11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8B8792"/>
                </a:solidFill>
                <a:latin typeface="Consolas"/>
                <a:ea typeface="Consolas"/>
                <a:cs typeface="Consolas"/>
                <a:sym typeface="Consolas"/>
              </a:rPr>
              <a:t>	if(last pixel reached)</a:t>
            </a:r>
            <a:endParaRPr sz="900">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955AE7"/>
                </a:solidFill>
                <a:latin typeface="Consolas"/>
                <a:ea typeface="Consolas"/>
                <a:cs typeface="Consolas"/>
                <a:sym typeface="Consolas"/>
              </a:rPr>
              <a:t>	 </a:t>
            </a:r>
            <a:r>
              <a:rPr lang="en" sz="1100" b="1">
                <a:solidFill>
                  <a:srgbClr val="8B8792"/>
                </a:solidFill>
                <a:latin typeface="Consolas"/>
                <a:ea typeface="Consolas"/>
                <a:cs typeface="Consolas"/>
                <a:sym typeface="Consolas"/>
              </a:rPr>
              <a:t>SEND BEST X AND Y COORD TO VGA</a:t>
            </a:r>
            <a:endParaRPr sz="11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1100" b="1">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955AE7"/>
                </a:solidFill>
                <a:latin typeface="Consolas"/>
                <a:ea typeface="Consolas"/>
                <a:cs typeface="Consolas"/>
                <a:sym typeface="Consolas"/>
              </a:rPr>
              <a:t>     end</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endParaRPr sz="1100" b="1">
              <a:solidFill>
                <a:srgbClr val="8B8792"/>
              </a:solidFill>
              <a:latin typeface="Consolas"/>
              <a:ea typeface="Consolas"/>
              <a:cs typeface="Consolas"/>
              <a:sym typeface="Consolas"/>
            </a:endParaRPr>
          </a:p>
          <a:p>
            <a:pPr marL="457200" lvl="0" indent="0" algn="l" rtl="0">
              <a:spcBef>
                <a:spcPts val="0"/>
              </a:spcBef>
              <a:spcAft>
                <a:spcPts val="0"/>
              </a:spcAft>
              <a:buSzPts val="1100"/>
              <a:buNone/>
            </a:pP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endParaRPr sz="900"/>
          </a:p>
        </p:txBody>
      </p:sp>
      <p:cxnSp>
        <p:nvCxnSpPr>
          <p:cNvPr id="486" name="Google Shape;486;p34"/>
          <p:cNvCxnSpPr/>
          <p:nvPr/>
        </p:nvCxnSpPr>
        <p:spPr>
          <a:xfrm>
            <a:off x="5953125" y="1705100"/>
            <a:ext cx="0" cy="3042600"/>
          </a:xfrm>
          <a:prstGeom prst="straightConnector1">
            <a:avLst/>
          </a:prstGeom>
          <a:noFill/>
          <a:ln w="19050" cap="flat" cmpd="sng">
            <a:solidFill>
              <a:srgbClr val="9E9E9E"/>
            </a:solidFill>
            <a:prstDash val="dash"/>
            <a:round/>
            <a:headEnd type="none" w="med" len="med"/>
            <a:tailEnd type="none" w="med" len="med"/>
          </a:ln>
        </p:spPr>
      </p:cxnSp>
      <p:sp>
        <p:nvSpPr>
          <p:cNvPr id="487" name="Google Shape;487;p34"/>
          <p:cNvSpPr txBox="1"/>
          <p:nvPr/>
        </p:nvSpPr>
        <p:spPr>
          <a:xfrm>
            <a:off x="11200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S0</a:t>
            </a:r>
            <a:endParaRPr sz="1200" b="1">
              <a:solidFill>
                <a:schemeClr val="lt1"/>
              </a:solidFill>
              <a:latin typeface="Roboto Serif"/>
              <a:ea typeface="Roboto Serif"/>
              <a:cs typeface="Roboto Serif"/>
              <a:sym typeface="Roboto Serif"/>
            </a:endParaRPr>
          </a:p>
        </p:txBody>
      </p:sp>
      <p:sp>
        <p:nvSpPr>
          <p:cNvPr id="488" name="Google Shape;488;p34"/>
          <p:cNvSpPr txBox="1"/>
          <p:nvPr/>
        </p:nvSpPr>
        <p:spPr>
          <a:xfrm>
            <a:off x="3141475" y="4747800"/>
            <a:ext cx="5340900" cy="323100"/>
          </a:xfrm>
          <a:prstGeom prst="rect">
            <a:avLst/>
          </a:prstGeom>
          <a:noFill/>
          <a:ln w="19050" cap="flat" cmpd="sng">
            <a:solidFill>
              <a:srgbClr val="9E9E9E"/>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Roboto Serif"/>
                <a:ea typeface="Roboto Serif"/>
                <a:cs typeface="Roboto Serif"/>
                <a:sym typeface="Roboto Serif"/>
              </a:rPr>
              <a:t>houghTransform_top circleDetect ( clk, rst, start, edgePix, X, Y, state, idealX, idealY)</a:t>
            </a:r>
            <a:endParaRPr sz="900">
              <a:solidFill>
                <a:schemeClr val="dk2"/>
              </a:solidFill>
              <a:latin typeface="Roboto Serif"/>
              <a:ea typeface="Roboto Serif"/>
              <a:cs typeface="Roboto Serif"/>
              <a:sym typeface="Roboto Serif"/>
            </a:endParaRPr>
          </a:p>
        </p:txBody>
      </p:sp>
      <p:sp>
        <p:nvSpPr>
          <p:cNvPr id="489" name="Google Shape;489;p34"/>
          <p:cNvSpPr txBox="1"/>
          <p:nvPr/>
        </p:nvSpPr>
        <p:spPr>
          <a:xfrm>
            <a:off x="89800" y="1721575"/>
            <a:ext cx="2864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2"/>
                </a:solidFill>
                <a:latin typeface="Roboto Serif"/>
                <a:ea typeface="Roboto Serif"/>
                <a:cs typeface="Roboto Serif"/>
                <a:sym typeface="Roboto Serif"/>
              </a:rPr>
              <a:t>Accumulator: 0</a:t>
            </a:r>
            <a:endParaRPr sz="1300">
              <a:solidFill>
                <a:schemeClr val="dk2"/>
              </a:solidFill>
              <a:latin typeface="Roboto Serif"/>
              <a:ea typeface="Roboto Serif"/>
              <a:cs typeface="Roboto Serif"/>
              <a:sym typeface="Roboto Serif"/>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93"/>
        <p:cNvGrpSpPr/>
        <p:nvPr/>
      </p:nvGrpSpPr>
      <p:grpSpPr>
        <a:xfrm>
          <a:off x="0" y="0"/>
          <a:ext cx="0" cy="0"/>
          <a:chOff x="0" y="0"/>
          <a:chExt cx="0" cy="0"/>
        </a:xfrm>
      </p:grpSpPr>
      <p:sp>
        <p:nvSpPr>
          <p:cNvPr id="494" name="Google Shape;494;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Hough Transform (DetectoVision Method)</a:t>
            </a:r>
            <a:endParaRPr/>
          </a:p>
        </p:txBody>
      </p:sp>
      <p:sp>
        <p:nvSpPr>
          <p:cNvPr id="495" name="Google Shape;495;p35"/>
          <p:cNvSpPr txBox="1">
            <a:spLocks noGrp="1"/>
          </p:cNvSpPr>
          <p:nvPr>
            <p:ph type="body" idx="1"/>
          </p:nvPr>
        </p:nvSpPr>
        <p:spPr>
          <a:xfrm>
            <a:off x="3097025" y="1625475"/>
            <a:ext cx="32265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b="1">
                <a:solidFill>
                  <a:srgbClr val="AA573C"/>
                </a:solidFill>
                <a:highlight>
                  <a:srgbClr val="FFE599"/>
                </a:highlight>
                <a:latin typeface="Consolas"/>
                <a:ea typeface="Consolas"/>
                <a:cs typeface="Consolas"/>
                <a:sym typeface="Consolas"/>
              </a:rPr>
              <a:t>3'b00</a:t>
            </a:r>
            <a:r>
              <a:rPr lang="en" sz="900" b="1">
                <a:solidFill>
                  <a:srgbClr val="8B8792"/>
                </a:solidFill>
                <a:highlight>
                  <a:srgbClr val="FFE599"/>
                </a:highlight>
                <a:latin typeface="Consolas"/>
                <a:ea typeface="Consolas"/>
                <a:cs typeface="Consolas"/>
                <a:sym typeface="Consolas"/>
              </a:rPr>
              <a:t>:</a:t>
            </a:r>
            <a:endParaRPr sz="900" b="1">
              <a:solidFill>
                <a:srgbClr val="8B8792"/>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r>
              <a:rPr lang="en" sz="900" b="1">
                <a:solidFill>
                  <a:srgbClr val="955AE7"/>
                </a:solidFill>
                <a:highlight>
                  <a:srgbClr val="FFE599"/>
                </a:highlight>
                <a:latin typeface="Consolas"/>
                <a:ea typeface="Consolas"/>
                <a:cs typeface="Consolas"/>
                <a:sym typeface="Consolas"/>
              </a:rPr>
              <a:t>    begin</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nextState_hough &lt;= </a:t>
            </a:r>
            <a:r>
              <a:rPr lang="en" sz="900" b="1">
                <a:solidFill>
                  <a:srgbClr val="AA573C"/>
                </a:solidFill>
                <a:highlight>
                  <a:srgbClr val="FFE599"/>
                </a:highlight>
                <a:latin typeface="Consolas"/>
                <a:ea typeface="Consolas"/>
                <a:cs typeface="Consolas"/>
                <a:sym typeface="Consolas"/>
              </a:rPr>
              <a:t>3'b001</a:t>
            </a:r>
            <a:r>
              <a:rPr lang="en" sz="900" b="1">
                <a:solidFill>
                  <a:srgbClr val="8B8792"/>
                </a:solidFill>
                <a:highlight>
                  <a:srgbClr val="FFE599"/>
                </a:highlight>
                <a:latin typeface="Consolas"/>
                <a:ea typeface="Consolas"/>
                <a:cs typeface="Consolas"/>
                <a:sym typeface="Consolas"/>
              </a:rPr>
              <a:t>;</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inY_hough &lt;= inY_hough;</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inX_hough &lt;= inX_hough + radius;</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end</a:t>
            </a:r>
            <a:r>
              <a:rPr lang="en" sz="900" b="1">
                <a:solidFill>
                  <a:srgbClr val="8B8792"/>
                </a:solidFill>
                <a:highlight>
                  <a:srgbClr val="FFE599"/>
                </a:highlight>
                <a:latin typeface="Consolas"/>
                <a:ea typeface="Consolas"/>
                <a:cs typeface="Consolas"/>
                <a:sym typeface="Consolas"/>
              </a:rPr>
              <a:t>  </a:t>
            </a: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a:solidFill>
                  <a:srgbClr val="AA573C"/>
                </a:solidFill>
                <a:latin typeface="Consolas"/>
                <a:ea typeface="Consolas"/>
                <a:cs typeface="Consolas"/>
                <a:sym typeface="Consolas"/>
              </a:rPr>
              <a:t>3'b01</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3'b010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&lt;= inY_hough;</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inX_hough &lt;= inX_hough - </a:t>
            </a:r>
            <a:r>
              <a:rPr lang="en" sz="900">
                <a:solidFill>
                  <a:srgbClr val="AA573C"/>
                </a:solidFill>
                <a:latin typeface="Consolas"/>
                <a:ea typeface="Consolas"/>
                <a:cs typeface="Consolas"/>
                <a:sym typeface="Consolas"/>
              </a:rPr>
              <a:t>2</a:t>
            </a:r>
            <a:r>
              <a:rPr lang="en" sz="900">
                <a:solidFill>
                  <a:srgbClr val="8B8792"/>
                </a:solidFill>
                <a:latin typeface="Consolas"/>
                <a:ea typeface="Consolas"/>
                <a:cs typeface="Consolas"/>
                <a:sym typeface="Consolas"/>
              </a:rPr>
              <a:t>*radius;</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a:solidFill>
                  <a:srgbClr val="AA573C"/>
                </a:solidFill>
                <a:latin typeface="Consolas"/>
                <a:ea typeface="Consolas"/>
                <a:cs typeface="Consolas"/>
                <a:sym typeface="Consolas"/>
              </a:rPr>
              <a:t>3'b10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3'b011</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&lt;= inY_hough - radius;</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inX_hough &lt;= inX_hough + radius;</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br>
              <a:rPr lang="en" sz="900">
                <a:solidFill>
                  <a:srgbClr val="8B8792"/>
                </a:solidFill>
                <a:latin typeface="Consolas"/>
                <a:ea typeface="Consolas"/>
                <a:cs typeface="Consolas"/>
                <a:sym typeface="Consolas"/>
              </a:rPr>
            </a:br>
            <a:endParaRPr sz="900"/>
          </a:p>
        </p:txBody>
      </p:sp>
      <p:sp>
        <p:nvSpPr>
          <p:cNvPr id="496" name="Google Shape;49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
        <p:nvSpPr>
          <p:cNvPr id="497" name="Google Shape;497;p35"/>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498" name="Google Shape;498;p35"/>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499" name="Google Shape;499;p35"/>
          <p:cNvCxnSpPr>
            <a:stCxn id="497" idx="3"/>
            <a:endCxn id="498"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500" name="Google Shape;500;p35"/>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501" name="Google Shape;501;p35"/>
          <p:cNvCxnSpPr>
            <a:stCxn id="498" idx="3"/>
            <a:endCxn id="500"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502" name="Google Shape;502;p35"/>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503" name="Google Shape;503;p35"/>
          <p:cNvCxnSpPr>
            <a:stCxn id="500" idx="3"/>
            <a:endCxn id="502"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504" name="Google Shape;504;p35"/>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505" name="Google Shape;505;p35"/>
          <p:cNvCxnSpPr>
            <a:stCxn id="502" idx="3"/>
            <a:endCxn id="504"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506" name="Google Shape;506;p35"/>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507" name="Google Shape;507;p35"/>
          <p:cNvCxnSpPr>
            <a:stCxn id="504" idx="3"/>
            <a:endCxn id="506"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508" name="Google Shape;508;p35"/>
          <p:cNvSpPr/>
          <p:nvPr/>
        </p:nvSpPr>
        <p:spPr>
          <a:xfrm>
            <a:off x="7150265"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Hough Transform</a:t>
            </a:r>
            <a:endParaRPr sz="800" b="1">
              <a:latin typeface="Roboto Serif"/>
              <a:ea typeface="Roboto Serif"/>
              <a:cs typeface="Roboto Serif"/>
              <a:sym typeface="Roboto Serif"/>
            </a:endParaRPr>
          </a:p>
        </p:txBody>
      </p:sp>
      <p:cxnSp>
        <p:nvCxnSpPr>
          <p:cNvPr id="509" name="Google Shape;509;p35"/>
          <p:cNvCxnSpPr>
            <a:stCxn id="508" idx="3"/>
            <a:endCxn id="510"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511" name="Google Shape;511;p35"/>
          <p:cNvCxnSpPr>
            <a:stCxn id="506" idx="3"/>
            <a:endCxn id="508"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512" name="Google Shape;512;p35"/>
          <p:cNvSpPr/>
          <p:nvPr/>
        </p:nvSpPr>
        <p:spPr>
          <a:xfrm>
            <a:off x="89925" y="2158875"/>
            <a:ext cx="2864700" cy="27759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13" name="Google Shape;513;p35"/>
          <p:cNvSpPr/>
          <p:nvPr/>
        </p:nvSpPr>
        <p:spPr>
          <a:xfrm>
            <a:off x="687825" y="2733075"/>
            <a:ext cx="1621800" cy="15450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14" name="Google Shape;514;p35"/>
          <p:cNvSpPr/>
          <p:nvPr/>
        </p:nvSpPr>
        <p:spPr>
          <a:xfrm>
            <a:off x="1432125" y="343477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10" name="Google Shape;510;p35"/>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515" name="Google Shape;515;p35"/>
          <p:cNvSpPr txBox="1">
            <a:spLocks noGrp="1"/>
          </p:cNvSpPr>
          <p:nvPr>
            <p:ph type="body" idx="1"/>
          </p:nvPr>
        </p:nvSpPr>
        <p:spPr>
          <a:xfrm>
            <a:off x="5992625" y="1625475"/>
            <a:ext cx="31299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a:solidFill>
                  <a:srgbClr val="AA573C"/>
                </a:solidFill>
                <a:latin typeface="Consolas"/>
                <a:ea typeface="Consolas"/>
                <a:cs typeface="Consolas"/>
                <a:sym typeface="Consolas"/>
              </a:rPr>
              <a:t>3'b11</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3'b100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&lt;= inY_hough + </a:t>
            </a:r>
            <a:r>
              <a:rPr lang="en" sz="900">
                <a:solidFill>
                  <a:srgbClr val="AA573C"/>
                </a:solidFill>
                <a:latin typeface="Consolas"/>
                <a:ea typeface="Consolas"/>
                <a:cs typeface="Consolas"/>
                <a:sym typeface="Consolas"/>
              </a:rPr>
              <a:t>2</a:t>
            </a:r>
            <a:r>
              <a:rPr lang="en" sz="900">
                <a:solidFill>
                  <a:srgbClr val="8B8792"/>
                </a:solidFill>
                <a:latin typeface="Consolas"/>
                <a:ea typeface="Consolas"/>
                <a:cs typeface="Consolas"/>
                <a:sym typeface="Consolas"/>
              </a:rPr>
              <a:t>* radius;</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inX_hough &lt;= inX_hough;</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default</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3'b000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 inY_hough - radius;</a:t>
            </a:r>
            <a:endParaRPr sz="900">
              <a:solidFill>
                <a:srgbClr val="8B8792"/>
              </a:solidFill>
              <a:latin typeface="Consolas"/>
              <a:ea typeface="Consolas"/>
              <a:cs typeface="Consolas"/>
              <a:sym typeface="Consolas"/>
            </a:endParaRPr>
          </a:p>
          <a:p>
            <a:pPr marL="0" lvl="0" indent="0" algn="l" rtl="0">
              <a:spcBef>
                <a:spcPts val="0"/>
              </a:spcBef>
              <a:spcAft>
                <a:spcPts val="0"/>
              </a:spcAft>
              <a:buSzPts val="1100"/>
              <a:buNone/>
            </a:pPr>
            <a:endParaRPr sz="900">
              <a:solidFill>
                <a:srgbClr val="8B8792"/>
              </a:solidFill>
              <a:latin typeface="Consolas"/>
              <a:ea typeface="Consolas"/>
              <a:cs typeface="Consolas"/>
              <a:sym typeface="Consolas"/>
            </a:endParaRPr>
          </a:p>
          <a:p>
            <a:pPr marL="0" lvl="0" indent="0" algn="ctr" rtl="0">
              <a:spcBef>
                <a:spcPts val="0"/>
              </a:spcBef>
              <a:spcAft>
                <a:spcPts val="0"/>
              </a:spcAft>
              <a:buSzPts val="1100"/>
              <a:buNone/>
            </a:pPr>
            <a:r>
              <a:rPr lang="en" sz="1100" b="1">
                <a:solidFill>
                  <a:srgbClr val="8B8792"/>
                </a:solidFill>
                <a:latin typeface="Consolas"/>
                <a:ea typeface="Consolas"/>
                <a:cs typeface="Consolas"/>
                <a:sym typeface="Consolas"/>
              </a:rPr>
              <a:t>FIND NEXT POINT TO TEST AS CENTER</a:t>
            </a:r>
            <a:endParaRPr sz="11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8B8792"/>
                </a:solidFill>
                <a:latin typeface="Consolas"/>
                <a:ea typeface="Consolas"/>
                <a:cs typeface="Consolas"/>
                <a:sym typeface="Consolas"/>
              </a:rPr>
              <a:t>	if(last pixel reached)</a:t>
            </a:r>
            <a:endParaRPr sz="900">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955AE7"/>
                </a:solidFill>
                <a:latin typeface="Consolas"/>
                <a:ea typeface="Consolas"/>
                <a:cs typeface="Consolas"/>
                <a:sym typeface="Consolas"/>
              </a:rPr>
              <a:t>	 </a:t>
            </a:r>
            <a:r>
              <a:rPr lang="en" sz="1100" b="1">
                <a:solidFill>
                  <a:srgbClr val="8B8792"/>
                </a:solidFill>
                <a:latin typeface="Consolas"/>
                <a:ea typeface="Consolas"/>
                <a:cs typeface="Consolas"/>
                <a:sym typeface="Consolas"/>
              </a:rPr>
              <a:t>SEND BEST X AND Y COORD TO VGA</a:t>
            </a:r>
            <a:endParaRPr sz="11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1100" b="1">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955AE7"/>
                </a:solidFill>
                <a:latin typeface="Consolas"/>
                <a:ea typeface="Consolas"/>
                <a:cs typeface="Consolas"/>
                <a:sym typeface="Consolas"/>
              </a:rPr>
              <a:t>     end</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endParaRPr sz="1100" b="1">
              <a:solidFill>
                <a:srgbClr val="8B8792"/>
              </a:solidFill>
              <a:latin typeface="Consolas"/>
              <a:ea typeface="Consolas"/>
              <a:cs typeface="Consolas"/>
              <a:sym typeface="Consolas"/>
            </a:endParaRPr>
          </a:p>
          <a:p>
            <a:pPr marL="457200" lvl="0" indent="0" algn="l" rtl="0">
              <a:spcBef>
                <a:spcPts val="0"/>
              </a:spcBef>
              <a:spcAft>
                <a:spcPts val="0"/>
              </a:spcAft>
              <a:buSzPts val="1100"/>
              <a:buNone/>
            </a:pP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endParaRPr sz="900"/>
          </a:p>
        </p:txBody>
      </p:sp>
      <p:cxnSp>
        <p:nvCxnSpPr>
          <p:cNvPr id="516" name="Google Shape;516;p35"/>
          <p:cNvCxnSpPr/>
          <p:nvPr/>
        </p:nvCxnSpPr>
        <p:spPr>
          <a:xfrm>
            <a:off x="5953125" y="1705100"/>
            <a:ext cx="0" cy="3042600"/>
          </a:xfrm>
          <a:prstGeom prst="straightConnector1">
            <a:avLst/>
          </a:prstGeom>
          <a:noFill/>
          <a:ln w="19050" cap="flat" cmpd="sng">
            <a:solidFill>
              <a:srgbClr val="9E9E9E"/>
            </a:solidFill>
            <a:prstDash val="dash"/>
            <a:round/>
            <a:headEnd type="none" w="med" len="med"/>
            <a:tailEnd type="none" w="med" len="med"/>
          </a:ln>
        </p:spPr>
      </p:cxnSp>
      <p:sp>
        <p:nvSpPr>
          <p:cNvPr id="517" name="Google Shape;517;p35"/>
          <p:cNvSpPr/>
          <p:nvPr/>
        </p:nvSpPr>
        <p:spPr>
          <a:xfrm>
            <a:off x="2253000" y="3434775"/>
            <a:ext cx="111600" cy="1416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18" name="Google Shape;518;p35"/>
          <p:cNvSpPr txBox="1"/>
          <p:nvPr/>
        </p:nvSpPr>
        <p:spPr>
          <a:xfrm>
            <a:off x="11200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S0</a:t>
            </a:r>
            <a:endParaRPr sz="1200" b="1">
              <a:solidFill>
                <a:schemeClr val="lt1"/>
              </a:solidFill>
              <a:latin typeface="Roboto Serif"/>
              <a:ea typeface="Roboto Serif"/>
              <a:cs typeface="Roboto Serif"/>
              <a:sym typeface="Roboto Serif"/>
            </a:endParaRPr>
          </a:p>
        </p:txBody>
      </p:sp>
      <p:sp>
        <p:nvSpPr>
          <p:cNvPr id="519" name="Google Shape;519;p35"/>
          <p:cNvSpPr txBox="1"/>
          <p:nvPr/>
        </p:nvSpPr>
        <p:spPr>
          <a:xfrm>
            <a:off x="22530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S1</a:t>
            </a:r>
            <a:endParaRPr sz="1200" b="1">
              <a:solidFill>
                <a:schemeClr val="lt1"/>
              </a:solidFill>
              <a:latin typeface="Roboto Serif"/>
              <a:ea typeface="Roboto Serif"/>
              <a:cs typeface="Roboto Serif"/>
              <a:sym typeface="Roboto Serif"/>
            </a:endParaRPr>
          </a:p>
        </p:txBody>
      </p:sp>
      <p:sp>
        <p:nvSpPr>
          <p:cNvPr id="520" name="Google Shape;520;p35"/>
          <p:cNvSpPr txBox="1"/>
          <p:nvPr/>
        </p:nvSpPr>
        <p:spPr>
          <a:xfrm>
            <a:off x="3141475" y="4747800"/>
            <a:ext cx="5340900" cy="323100"/>
          </a:xfrm>
          <a:prstGeom prst="rect">
            <a:avLst/>
          </a:prstGeom>
          <a:noFill/>
          <a:ln w="19050" cap="flat" cmpd="sng">
            <a:solidFill>
              <a:srgbClr val="9E9E9E"/>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highlight>
                  <a:srgbClr val="FFE599"/>
                </a:highlight>
                <a:latin typeface="Roboto Serif"/>
                <a:ea typeface="Roboto Serif"/>
                <a:cs typeface="Roboto Serif"/>
                <a:sym typeface="Roboto Serif"/>
              </a:rPr>
              <a:t>houghTransform_top circleDetect ( clk, rst, start, edgePix, X, Y, state, idealX, idealY)</a:t>
            </a:r>
            <a:endParaRPr sz="900">
              <a:solidFill>
                <a:schemeClr val="dk2"/>
              </a:solidFill>
              <a:highlight>
                <a:srgbClr val="FFE599"/>
              </a:highlight>
              <a:latin typeface="Roboto Serif"/>
              <a:ea typeface="Roboto Serif"/>
              <a:cs typeface="Roboto Serif"/>
              <a:sym typeface="Roboto Serif"/>
            </a:endParaRPr>
          </a:p>
        </p:txBody>
      </p:sp>
      <p:sp>
        <p:nvSpPr>
          <p:cNvPr id="521" name="Google Shape;521;p35"/>
          <p:cNvSpPr txBox="1"/>
          <p:nvPr/>
        </p:nvSpPr>
        <p:spPr>
          <a:xfrm>
            <a:off x="89800" y="1721575"/>
            <a:ext cx="2864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2"/>
                </a:solidFill>
                <a:latin typeface="Roboto Serif"/>
                <a:ea typeface="Roboto Serif"/>
                <a:cs typeface="Roboto Serif"/>
                <a:sym typeface="Roboto Serif"/>
              </a:rPr>
              <a:t>Accumulator: 1</a:t>
            </a:r>
            <a:endParaRPr sz="1300">
              <a:solidFill>
                <a:schemeClr val="dk2"/>
              </a:solidFill>
              <a:latin typeface="Roboto Serif"/>
              <a:ea typeface="Roboto Serif"/>
              <a:cs typeface="Roboto Serif"/>
              <a:sym typeface="Roboto Serif"/>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25"/>
        <p:cNvGrpSpPr/>
        <p:nvPr/>
      </p:nvGrpSpPr>
      <p:grpSpPr>
        <a:xfrm>
          <a:off x="0" y="0"/>
          <a:ext cx="0" cy="0"/>
          <a:chOff x="0" y="0"/>
          <a:chExt cx="0" cy="0"/>
        </a:xfrm>
      </p:grpSpPr>
      <p:sp>
        <p:nvSpPr>
          <p:cNvPr id="526" name="Google Shape;52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Hough Transform (DetectoVision Method)</a:t>
            </a:r>
            <a:endParaRPr/>
          </a:p>
        </p:txBody>
      </p:sp>
      <p:sp>
        <p:nvSpPr>
          <p:cNvPr id="527" name="Google Shape;527;p36"/>
          <p:cNvSpPr txBox="1">
            <a:spLocks noGrp="1"/>
          </p:cNvSpPr>
          <p:nvPr>
            <p:ph type="body" idx="1"/>
          </p:nvPr>
        </p:nvSpPr>
        <p:spPr>
          <a:xfrm>
            <a:off x="3097025" y="1625475"/>
            <a:ext cx="32265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b="1">
                <a:solidFill>
                  <a:srgbClr val="AA573C"/>
                </a:solidFill>
                <a:latin typeface="Consolas"/>
                <a:ea typeface="Consolas"/>
                <a:cs typeface="Consolas"/>
                <a:sym typeface="Consolas"/>
              </a:rPr>
              <a:t>3'b00</a:t>
            </a:r>
            <a:r>
              <a:rPr lang="en" sz="900" b="1">
                <a:solidFill>
                  <a:srgbClr val="8B8792"/>
                </a:solidFill>
                <a:latin typeface="Consolas"/>
                <a:ea typeface="Consolas"/>
                <a:cs typeface="Consolas"/>
                <a:sym typeface="Consolas"/>
              </a:rPr>
              <a:t>:</a:t>
            </a:r>
            <a:endParaRPr sz="9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b="1">
                <a:solidFill>
                  <a:srgbClr val="955AE7"/>
                </a:solidFill>
                <a:latin typeface="Consolas"/>
                <a:ea typeface="Consolas"/>
                <a:cs typeface="Consolas"/>
                <a:sym typeface="Consolas"/>
              </a:rPr>
              <a:t>    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3'b001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 + 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r>
              <a:rPr lang="en" sz="900" b="1">
                <a:solidFill>
                  <a:srgbClr val="8B8792"/>
                </a:solidFill>
                <a:latin typeface="Consolas"/>
                <a:ea typeface="Consolas"/>
                <a:cs typeface="Consolas"/>
                <a:sym typeface="Consolas"/>
              </a:rPr>
              <a:t> </a:t>
            </a:r>
            <a:r>
              <a:rPr lang="en" sz="900" b="1">
                <a:solidFill>
                  <a:srgbClr val="8B8792"/>
                </a:solidFill>
                <a:highlight>
                  <a:srgbClr val="FFE599"/>
                </a:highlight>
                <a:latin typeface="Consolas"/>
                <a:ea typeface="Consolas"/>
                <a:cs typeface="Consolas"/>
                <a:sym typeface="Consolas"/>
              </a:rPr>
              <a:t> </a:t>
            </a: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b="1">
                <a:solidFill>
                  <a:srgbClr val="AA573C"/>
                </a:solidFill>
                <a:highlight>
                  <a:srgbClr val="FFE599"/>
                </a:highlight>
                <a:latin typeface="Consolas"/>
                <a:ea typeface="Consolas"/>
                <a:cs typeface="Consolas"/>
                <a:sym typeface="Consolas"/>
              </a:rPr>
              <a:t>3'b01</a:t>
            </a:r>
            <a:r>
              <a:rPr lang="en" sz="900" b="1">
                <a:solidFill>
                  <a:srgbClr val="8B8792"/>
                </a:solidFill>
                <a:highlight>
                  <a:srgbClr val="FFE599"/>
                </a:highlight>
                <a:latin typeface="Consolas"/>
                <a:ea typeface="Consolas"/>
                <a:cs typeface="Consolas"/>
                <a:sym typeface="Consolas"/>
              </a:rPr>
              <a:t>:</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begin</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nextState_hough &lt;= </a:t>
            </a:r>
            <a:r>
              <a:rPr lang="en" sz="900" b="1">
                <a:solidFill>
                  <a:srgbClr val="AA573C"/>
                </a:solidFill>
                <a:highlight>
                  <a:srgbClr val="FFE599"/>
                </a:highlight>
                <a:latin typeface="Consolas"/>
                <a:ea typeface="Consolas"/>
                <a:cs typeface="Consolas"/>
                <a:sym typeface="Consolas"/>
              </a:rPr>
              <a:t>3'b010</a:t>
            </a:r>
            <a:r>
              <a:rPr lang="en" sz="900" b="1">
                <a:solidFill>
                  <a:srgbClr val="8B8792"/>
                </a:solidFill>
                <a:highlight>
                  <a:srgbClr val="FFE599"/>
                </a:highlight>
                <a:latin typeface="Consolas"/>
                <a:ea typeface="Consolas"/>
                <a:cs typeface="Consolas"/>
                <a:sym typeface="Consolas"/>
              </a:rPr>
              <a:t>;</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inY_hough &lt;= inY_hough;</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inX_hough &lt;= inX_hough - </a:t>
            </a:r>
            <a:r>
              <a:rPr lang="en" sz="900" b="1">
                <a:solidFill>
                  <a:srgbClr val="AA573C"/>
                </a:solidFill>
                <a:highlight>
                  <a:srgbClr val="FFE599"/>
                </a:highlight>
                <a:latin typeface="Consolas"/>
                <a:ea typeface="Consolas"/>
                <a:cs typeface="Consolas"/>
                <a:sym typeface="Consolas"/>
              </a:rPr>
              <a:t>2</a:t>
            </a:r>
            <a:r>
              <a:rPr lang="en" sz="900" b="1">
                <a:solidFill>
                  <a:srgbClr val="8B8792"/>
                </a:solidFill>
                <a:highlight>
                  <a:srgbClr val="FFE599"/>
                </a:highlight>
                <a:latin typeface="Consolas"/>
                <a:ea typeface="Consolas"/>
                <a:cs typeface="Consolas"/>
                <a:sym typeface="Consolas"/>
              </a:rPr>
              <a:t>*radius;</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end</a:t>
            </a:r>
            <a:r>
              <a:rPr lang="en" sz="900" b="1">
                <a:solidFill>
                  <a:srgbClr val="8B8792"/>
                </a:solidFill>
                <a:highlight>
                  <a:srgbClr val="FFE599"/>
                </a:highlight>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a:solidFill>
                  <a:srgbClr val="AA573C"/>
                </a:solidFill>
                <a:latin typeface="Consolas"/>
                <a:ea typeface="Consolas"/>
                <a:cs typeface="Consolas"/>
                <a:sym typeface="Consolas"/>
              </a:rPr>
              <a:t>3'b10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3'b011</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&lt;= inY_hough - radius;</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inX_hough &lt;= inX_hough + radius;</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br>
              <a:rPr lang="en" sz="900">
                <a:solidFill>
                  <a:srgbClr val="8B8792"/>
                </a:solidFill>
                <a:latin typeface="Consolas"/>
                <a:ea typeface="Consolas"/>
                <a:cs typeface="Consolas"/>
                <a:sym typeface="Consolas"/>
              </a:rPr>
            </a:br>
            <a:endParaRPr sz="900"/>
          </a:p>
        </p:txBody>
      </p:sp>
      <p:sp>
        <p:nvSpPr>
          <p:cNvPr id="528" name="Google Shape;528;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
        <p:nvSpPr>
          <p:cNvPr id="529" name="Google Shape;529;p36"/>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530" name="Google Shape;530;p36"/>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531" name="Google Shape;531;p36"/>
          <p:cNvCxnSpPr>
            <a:stCxn id="529" idx="3"/>
            <a:endCxn id="530"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532" name="Google Shape;532;p36"/>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533" name="Google Shape;533;p36"/>
          <p:cNvCxnSpPr>
            <a:stCxn id="530" idx="3"/>
            <a:endCxn id="532"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534" name="Google Shape;534;p36"/>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535" name="Google Shape;535;p36"/>
          <p:cNvCxnSpPr>
            <a:stCxn id="532" idx="3"/>
            <a:endCxn id="534"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536" name="Google Shape;536;p36"/>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537" name="Google Shape;537;p36"/>
          <p:cNvCxnSpPr>
            <a:stCxn id="534" idx="3"/>
            <a:endCxn id="536"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538" name="Google Shape;538;p36"/>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539" name="Google Shape;539;p36"/>
          <p:cNvCxnSpPr>
            <a:stCxn id="536" idx="3"/>
            <a:endCxn id="538"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540" name="Google Shape;540;p36"/>
          <p:cNvSpPr/>
          <p:nvPr/>
        </p:nvSpPr>
        <p:spPr>
          <a:xfrm>
            <a:off x="7150265"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Hough Transform</a:t>
            </a:r>
            <a:endParaRPr sz="800" b="1">
              <a:latin typeface="Roboto Serif"/>
              <a:ea typeface="Roboto Serif"/>
              <a:cs typeface="Roboto Serif"/>
              <a:sym typeface="Roboto Serif"/>
            </a:endParaRPr>
          </a:p>
        </p:txBody>
      </p:sp>
      <p:cxnSp>
        <p:nvCxnSpPr>
          <p:cNvPr id="541" name="Google Shape;541;p36"/>
          <p:cNvCxnSpPr>
            <a:stCxn id="540" idx="3"/>
            <a:endCxn id="542"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543" name="Google Shape;543;p36"/>
          <p:cNvCxnSpPr>
            <a:stCxn id="538" idx="3"/>
            <a:endCxn id="540"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544" name="Google Shape;544;p36"/>
          <p:cNvSpPr/>
          <p:nvPr/>
        </p:nvSpPr>
        <p:spPr>
          <a:xfrm>
            <a:off x="89925" y="2158875"/>
            <a:ext cx="2864700" cy="27759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45" name="Google Shape;545;p36"/>
          <p:cNvSpPr/>
          <p:nvPr/>
        </p:nvSpPr>
        <p:spPr>
          <a:xfrm>
            <a:off x="687825" y="2733075"/>
            <a:ext cx="1621800" cy="15450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46" name="Google Shape;546;p36"/>
          <p:cNvSpPr/>
          <p:nvPr/>
        </p:nvSpPr>
        <p:spPr>
          <a:xfrm>
            <a:off x="1432125" y="343477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42" name="Google Shape;542;p36"/>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547" name="Google Shape;547;p36"/>
          <p:cNvSpPr txBox="1">
            <a:spLocks noGrp="1"/>
          </p:cNvSpPr>
          <p:nvPr>
            <p:ph type="body" idx="1"/>
          </p:nvPr>
        </p:nvSpPr>
        <p:spPr>
          <a:xfrm>
            <a:off x="5992625" y="1625475"/>
            <a:ext cx="31299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a:solidFill>
                  <a:srgbClr val="AA573C"/>
                </a:solidFill>
                <a:latin typeface="Consolas"/>
                <a:ea typeface="Consolas"/>
                <a:cs typeface="Consolas"/>
                <a:sym typeface="Consolas"/>
              </a:rPr>
              <a:t>3'b11</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3'b100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&lt;= inY_hough + </a:t>
            </a:r>
            <a:r>
              <a:rPr lang="en" sz="900">
                <a:solidFill>
                  <a:srgbClr val="AA573C"/>
                </a:solidFill>
                <a:latin typeface="Consolas"/>
                <a:ea typeface="Consolas"/>
                <a:cs typeface="Consolas"/>
                <a:sym typeface="Consolas"/>
              </a:rPr>
              <a:t>2</a:t>
            </a:r>
            <a:r>
              <a:rPr lang="en" sz="900">
                <a:solidFill>
                  <a:srgbClr val="8B8792"/>
                </a:solidFill>
                <a:latin typeface="Consolas"/>
                <a:ea typeface="Consolas"/>
                <a:cs typeface="Consolas"/>
                <a:sym typeface="Consolas"/>
              </a:rPr>
              <a:t>* radius;</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inX_hough &lt;= inX_hough;</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default</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3'b000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 inY_hough - radius;</a:t>
            </a:r>
            <a:endParaRPr sz="900">
              <a:solidFill>
                <a:srgbClr val="8B8792"/>
              </a:solidFill>
              <a:latin typeface="Consolas"/>
              <a:ea typeface="Consolas"/>
              <a:cs typeface="Consolas"/>
              <a:sym typeface="Consolas"/>
            </a:endParaRPr>
          </a:p>
          <a:p>
            <a:pPr marL="0" lvl="0" indent="0" algn="l" rtl="0">
              <a:spcBef>
                <a:spcPts val="0"/>
              </a:spcBef>
              <a:spcAft>
                <a:spcPts val="0"/>
              </a:spcAft>
              <a:buSzPts val="1100"/>
              <a:buNone/>
            </a:pPr>
            <a:endParaRPr sz="900">
              <a:solidFill>
                <a:srgbClr val="8B8792"/>
              </a:solidFill>
              <a:latin typeface="Consolas"/>
              <a:ea typeface="Consolas"/>
              <a:cs typeface="Consolas"/>
              <a:sym typeface="Consolas"/>
            </a:endParaRPr>
          </a:p>
          <a:p>
            <a:pPr marL="0" lvl="0" indent="0" algn="ctr" rtl="0">
              <a:spcBef>
                <a:spcPts val="0"/>
              </a:spcBef>
              <a:spcAft>
                <a:spcPts val="0"/>
              </a:spcAft>
              <a:buSzPts val="1100"/>
              <a:buNone/>
            </a:pPr>
            <a:r>
              <a:rPr lang="en" sz="1100" b="1">
                <a:solidFill>
                  <a:srgbClr val="8B8792"/>
                </a:solidFill>
                <a:latin typeface="Consolas"/>
                <a:ea typeface="Consolas"/>
                <a:cs typeface="Consolas"/>
                <a:sym typeface="Consolas"/>
              </a:rPr>
              <a:t>FIND NEXT POINT TO TEST AS CENTER</a:t>
            </a:r>
            <a:endParaRPr sz="11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8B8792"/>
                </a:solidFill>
                <a:latin typeface="Consolas"/>
                <a:ea typeface="Consolas"/>
                <a:cs typeface="Consolas"/>
                <a:sym typeface="Consolas"/>
              </a:rPr>
              <a:t>	if(last pixel reached)</a:t>
            </a:r>
            <a:endParaRPr sz="900">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955AE7"/>
                </a:solidFill>
                <a:latin typeface="Consolas"/>
                <a:ea typeface="Consolas"/>
                <a:cs typeface="Consolas"/>
                <a:sym typeface="Consolas"/>
              </a:rPr>
              <a:t>	 </a:t>
            </a:r>
            <a:r>
              <a:rPr lang="en" sz="1100" b="1">
                <a:solidFill>
                  <a:srgbClr val="8B8792"/>
                </a:solidFill>
                <a:latin typeface="Consolas"/>
                <a:ea typeface="Consolas"/>
                <a:cs typeface="Consolas"/>
                <a:sym typeface="Consolas"/>
              </a:rPr>
              <a:t>SEND BEST X AND Y COORD TO VGA</a:t>
            </a:r>
            <a:endParaRPr sz="11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1100" b="1">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955AE7"/>
                </a:solidFill>
                <a:latin typeface="Consolas"/>
                <a:ea typeface="Consolas"/>
                <a:cs typeface="Consolas"/>
                <a:sym typeface="Consolas"/>
              </a:rPr>
              <a:t>     end</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endParaRPr sz="1100" b="1">
              <a:solidFill>
                <a:srgbClr val="8B8792"/>
              </a:solidFill>
              <a:latin typeface="Consolas"/>
              <a:ea typeface="Consolas"/>
              <a:cs typeface="Consolas"/>
              <a:sym typeface="Consolas"/>
            </a:endParaRPr>
          </a:p>
          <a:p>
            <a:pPr marL="457200" lvl="0" indent="0" algn="l" rtl="0">
              <a:spcBef>
                <a:spcPts val="0"/>
              </a:spcBef>
              <a:spcAft>
                <a:spcPts val="0"/>
              </a:spcAft>
              <a:buSzPts val="1100"/>
              <a:buNone/>
            </a:pP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endParaRPr sz="900"/>
          </a:p>
        </p:txBody>
      </p:sp>
      <p:cxnSp>
        <p:nvCxnSpPr>
          <p:cNvPr id="548" name="Google Shape;548;p36"/>
          <p:cNvCxnSpPr/>
          <p:nvPr/>
        </p:nvCxnSpPr>
        <p:spPr>
          <a:xfrm>
            <a:off x="5953125" y="1705100"/>
            <a:ext cx="0" cy="3042600"/>
          </a:xfrm>
          <a:prstGeom prst="straightConnector1">
            <a:avLst/>
          </a:prstGeom>
          <a:noFill/>
          <a:ln w="19050" cap="flat" cmpd="sng">
            <a:solidFill>
              <a:srgbClr val="9E9E9E"/>
            </a:solidFill>
            <a:prstDash val="dash"/>
            <a:round/>
            <a:headEnd type="none" w="med" len="med"/>
            <a:tailEnd type="none" w="med" len="med"/>
          </a:ln>
        </p:spPr>
      </p:cxnSp>
      <p:sp>
        <p:nvSpPr>
          <p:cNvPr id="549" name="Google Shape;549;p36"/>
          <p:cNvSpPr/>
          <p:nvPr/>
        </p:nvSpPr>
        <p:spPr>
          <a:xfrm>
            <a:off x="2253000" y="3434775"/>
            <a:ext cx="111600" cy="1416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50" name="Google Shape;550;p36"/>
          <p:cNvSpPr txBox="1"/>
          <p:nvPr/>
        </p:nvSpPr>
        <p:spPr>
          <a:xfrm>
            <a:off x="11200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S0</a:t>
            </a:r>
            <a:endParaRPr sz="1200" b="1">
              <a:solidFill>
                <a:schemeClr val="lt1"/>
              </a:solidFill>
              <a:latin typeface="Roboto Serif"/>
              <a:ea typeface="Roboto Serif"/>
              <a:cs typeface="Roboto Serif"/>
              <a:sym typeface="Roboto Serif"/>
            </a:endParaRPr>
          </a:p>
        </p:txBody>
      </p:sp>
      <p:sp>
        <p:nvSpPr>
          <p:cNvPr id="551" name="Google Shape;551;p36"/>
          <p:cNvSpPr/>
          <p:nvPr/>
        </p:nvSpPr>
        <p:spPr>
          <a:xfrm>
            <a:off x="632850" y="3434775"/>
            <a:ext cx="111600" cy="1416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52" name="Google Shape;552;p36"/>
          <p:cNvSpPr txBox="1"/>
          <p:nvPr/>
        </p:nvSpPr>
        <p:spPr>
          <a:xfrm>
            <a:off x="22530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S1</a:t>
            </a:r>
            <a:endParaRPr sz="1200" b="1">
              <a:solidFill>
                <a:schemeClr val="lt1"/>
              </a:solidFill>
              <a:latin typeface="Roboto Serif"/>
              <a:ea typeface="Roboto Serif"/>
              <a:cs typeface="Roboto Serif"/>
              <a:sym typeface="Roboto Serif"/>
            </a:endParaRPr>
          </a:p>
        </p:txBody>
      </p:sp>
      <p:sp>
        <p:nvSpPr>
          <p:cNvPr id="553" name="Google Shape;553;p36"/>
          <p:cNvSpPr txBox="1"/>
          <p:nvPr/>
        </p:nvSpPr>
        <p:spPr>
          <a:xfrm>
            <a:off x="2718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S2</a:t>
            </a:r>
            <a:endParaRPr sz="1200" b="1">
              <a:solidFill>
                <a:schemeClr val="lt1"/>
              </a:solidFill>
              <a:latin typeface="Roboto Serif"/>
              <a:ea typeface="Roboto Serif"/>
              <a:cs typeface="Roboto Serif"/>
              <a:sym typeface="Roboto Serif"/>
            </a:endParaRPr>
          </a:p>
        </p:txBody>
      </p:sp>
      <p:sp>
        <p:nvSpPr>
          <p:cNvPr id="554" name="Google Shape;554;p36"/>
          <p:cNvSpPr txBox="1"/>
          <p:nvPr/>
        </p:nvSpPr>
        <p:spPr>
          <a:xfrm>
            <a:off x="3141475" y="4747800"/>
            <a:ext cx="5340900" cy="323100"/>
          </a:xfrm>
          <a:prstGeom prst="rect">
            <a:avLst/>
          </a:prstGeom>
          <a:noFill/>
          <a:ln w="19050" cap="flat" cmpd="sng">
            <a:solidFill>
              <a:srgbClr val="9E9E9E"/>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highlight>
                  <a:srgbClr val="FFE599"/>
                </a:highlight>
                <a:latin typeface="Roboto Serif"/>
                <a:ea typeface="Roboto Serif"/>
                <a:cs typeface="Roboto Serif"/>
                <a:sym typeface="Roboto Serif"/>
              </a:rPr>
              <a:t>houghTransform_top circleDetect ( clk, rst, start, edgePix, X, Y, state, idealX, idealY)</a:t>
            </a:r>
            <a:endParaRPr sz="900">
              <a:solidFill>
                <a:schemeClr val="dk2"/>
              </a:solidFill>
              <a:highlight>
                <a:srgbClr val="FFE599"/>
              </a:highlight>
              <a:latin typeface="Roboto Serif"/>
              <a:ea typeface="Roboto Serif"/>
              <a:cs typeface="Roboto Serif"/>
              <a:sym typeface="Roboto Serif"/>
            </a:endParaRPr>
          </a:p>
        </p:txBody>
      </p:sp>
      <p:sp>
        <p:nvSpPr>
          <p:cNvPr id="555" name="Google Shape;555;p36"/>
          <p:cNvSpPr txBox="1"/>
          <p:nvPr/>
        </p:nvSpPr>
        <p:spPr>
          <a:xfrm>
            <a:off x="89800" y="1721575"/>
            <a:ext cx="2864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2"/>
                </a:solidFill>
                <a:latin typeface="Roboto Serif"/>
                <a:ea typeface="Roboto Serif"/>
                <a:cs typeface="Roboto Serif"/>
                <a:sym typeface="Roboto Serif"/>
              </a:rPr>
              <a:t>Accumulator: 2</a:t>
            </a:r>
            <a:endParaRPr sz="1300">
              <a:solidFill>
                <a:schemeClr val="dk2"/>
              </a:solidFill>
              <a:latin typeface="Roboto Serif"/>
              <a:ea typeface="Roboto Serif"/>
              <a:cs typeface="Roboto Serif"/>
              <a:sym typeface="Roboto Serif"/>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59"/>
        <p:cNvGrpSpPr/>
        <p:nvPr/>
      </p:nvGrpSpPr>
      <p:grpSpPr>
        <a:xfrm>
          <a:off x="0" y="0"/>
          <a:ext cx="0" cy="0"/>
          <a:chOff x="0" y="0"/>
          <a:chExt cx="0" cy="0"/>
        </a:xfrm>
      </p:grpSpPr>
      <p:sp>
        <p:nvSpPr>
          <p:cNvPr id="560" name="Google Shape;560;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Hough Transform (DetectoVision Method)</a:t>
            </a:r>
            <a:endParaRPr/>
          </a:p>
        </p:txBody>
      </p:sp>
      <p:sp>
        <p:nvSpPr>
          <p:cNvPr id="561" name="Google Shape;561;p37"/>
          <p:cNvSpPr txBox="1">
            <a:spLocks noGrp="1"/>
          </p:cNvSpPr>
          <p:nvPr>
            <p:ph type="body" idx="1"/>
          </p:nvPr>
        </p:nvSpPr>
        <p:spPr>
          <a:xfrm>
            <a:off x="3097025" y="1625475"/>
            <a:ext cx="32265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b="1">
                <a:solidFill>
                  <a:srgbClr val="AA573C"/>
                </a:solidFill>
                <a:latin typeface="Consolas"/>
                <a:ea typeface="Consolas"/>
                <a:cs typeface="Consolas"/>
                <a:sym typeface="Consolas"/>
              </a:rPr>
              <a:t>3'b00</a:t>
            </a:r>
            <a:r>
              <a:rPr lang="en" sz="900" b="1">
                <a:solidFill>
                  <a:srgbClr val="8B8792"/>
                </a:solidFill>
                <a:latin typeface="Consolas"/>
                <a:ea typeface="Consolas"/>
                <a:cs typeface="Consolas"/>
                <a:sym typeface="Consolas"/>
              </a:rPr>
              <a:t>:</a:t>
            </a:r>
            <a:endParaRPr sz="9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b="1">
                <a:solidFill>
                  <a:srgbClr val="955AE7"/>
                </a:solidFill>
                <a:latin typeface="Consolas"/>
                <a:ea typeface="Consolas"/>
                <a:cs typeface="Consolas"/>
                <a:sym typeface="Consolas"/>
              </a:rPr>
              <a:t>    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3'b001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 + 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r>
              <a:rPr lang="en" sz="900" b="1">
                <a:solidFill>
                  <a:srgbClr val="8B8792"/>
                </a:solidFill>
                <a:latin typeface="Consolas"/>
                <a:ea typeface="Consolas"/>
                <a:cs typeface="Consolas"/>
                <a:sym typeface="Consolas"/>
              </a:rPr>
              <a:t> </a:t>
            </a:r>
            <a:r>
              <a:rPr lang="en" sz="900" b="1">
                <a:solidFill>
                  <a:srgbClr val="8B8792"/>
                </a:solidFill>
                <a:highlight>
                  <a:srgbClr val="FFE599"/>
                </a:highlight>
                <a:latin typeface="Consolas"/>
                <a:ea typeface="Consolas"/>
                <a:cs typeface="Consolas"/>
                <a:sym typeface="Consolas"/>
              </a:rPr>
              <a:t> </a:t>
            </a: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b="1">
                <a:solidFill>
                  <a:srgbClr val="AA573C"/>
                </a:solidFill>
                <a:latin typeface="Consolas"/>
                <a:ea typeface="Consolas"/>
                <a:cs typeface="Consolas"/>
                <a:sym typeface="Consolas"/>
              </a:rPr>
              <a:t>3'b01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3'b010</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 - </a:t>
            </a:r>
            <a:r>
              <a:rPr lang="en" sz="900" b="1">
                <a:solidFill>
                  <a:srgbClr val="AA573C"/>
                </a:solidFill>
                <a:latin typeface="Consolas"/>
                <a:ea typeface="Consolas"/>
                <a:cs typeface="Consolas"/>
                <a:sym typeface="Consolas"/>
              </a:rPr>
              <a:t>2</a:t>
            </a:r>
            <a:r>
              <a:rPr lang="en" sz="900" b="1">
                <a:solidFill>
                  <a:srgbClr val="8B8792"/>
                </a:solidFill>
                <a:latin typeface="Consolas"/>
                <a:ea typeface="Consolas"/>
                <a:cs typeface="Consolas"/>
                <a:sym typeface="Consolas"/>
              </a:rPr>
              <a:t>*radius;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r>
              <a:rPr lang="en" sz="900" b="1">
                <a:solidFill>
                  <a:srgbClr val="8B8792"/>
                </a:solidFill>
                <a:highlight>
                  <a:srgbClr val="FFE599"/>
                </a:highlight>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b="1">
                <a:solidFill>
                  <a:srgbClr val="AA573C"/>
                </a:solidFill>
                <a:highlight>
                  <a:srgbClr val="FFE599"/>
                </a:highlight>
                <a:latin typeface="Consolas"/>
                <a:ea typeface="Consolas"/>
                <a:cs typeface="Consolas"/>
                <a:sym typeface="Consolas"/>
              </a:rPr>
              <a:t>3'b10</a:t>
            </a:r>
            <a:r>
              <a:rPr lang="en" sz="900" b="1">
                <a:solidFill>
                  <a:srgbClr val="8B8792"/>
                </a:solidFill>
                <a:highlight>
                  <a:srgbClr val="FFE599"/>
                </a:highlight>
                <a:latin typeface="Consolas"/>
                <a:ea typeface="Consolas"/>
                <a:cs typeface="Consolas"/>
                <a:sym typeface="Consolas"/>
              </a:rPr>
              <a:t>:</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begin</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nextState_hough &lt;= </a:t>
            </a:r>
            <a:r>
              <a:rPr lang="en" sz="900" b="1">
                <a:solidFill>
                  <a:srgbClr val="AA573C"/>
                </a:solidFill>
                <a:highlight>
                  <a:srgbClr val="FFE599"/>
                </a:highlight>
                <a:latin typeface="Consolas"/>
                <a:ea typeface="Consolas"/>
                <a:cs typeface="Consolas"/>
                <a:sym typeface="Consolas"/>
              </a:rPr>
              <a:t>3'b011</a:t>
            </a:r>
            <a:r>
              <a:rPr lang="en" sz="900" b="1">
                <a:solidFill>
                  <a:srgbClr val="8B8792"/>
                </a:solidFill>
                <a:highlight>
                  <a:srgbClr val="FFE599"/>
                </a:highlight>
                <a:latin typeface="Consolas"/>
                <a:ea typeface="Consolas"/>
                <a:cs typeface="Consolas"/>
                <a:sym typeface="Consolas"/>
              </a:rPr>
              <a:t>;</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inY_hough &lt;= inY_hough - radius;</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inX_hough &lt;= inX_hough + radius;</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end</a:t>
            </a:r>
            <a:br>
              <a:rPr lang="en" sz="900">
                <a:solidFill>
                  <a:srgbClr val="8B8792"/>
                </a:solidFill>
                <a:latin typeface="Consolas"/>
                <a:ea typeface="Consolas"/>
                <a:cs typeface="Consolas"/>
                <a:sym typeface="Consolas"/>
              </a:rPr>
            </a:br>
            <a:endParaRPr sz="900"/>
          </a:p>
        </p:txBody>
      </p:sp>
      <p:sp>
        <p:nvSpPr>
          <p:cNvPr id="562" name="Google Shape;562;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
        <p:nvSpPr>
          <p:cNvPr id="563" name="Google Shape;563;p37"/>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564" name="Google Shape;564;p37"/>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565" name="Google Shape;565;p37"/>
          <p:cNvCxnSpPr>
            <a:stCxn id="563" idx="3"/>
            <a:endCxn id="564"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566" name="Google Shape;566;p37"/>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567" name="Google Shape;567;p37"/>
          <p:cNvCxnSpPr>
            <a:stCxn id="564" idx="3"/>
            <a:endCxn id="566"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568" name="Google Shape;568;p37"/>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569" name="Google Shape;569;p37"/>
          <p:cNvCxnSpPr>
            <a:stCxn id="566" idx="3"/>
            <a:endCxn id="568"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570" name="Google Shape;570;p37"/>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571" name="Google Shape;571;p37"/>
          <p:cNvCxnSpPr>
            <a:stCxn id="568" idx="3"/>
            <a:endCxn id="570"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572" name="Google Shape;572;p37"/>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573" name="Google Shape;573;p37"/>
          <p:cNvCxnSpPr>
            <a:stCxn id="570" idx="3"/>
            <a:endCxn id="572"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574" name="Google Shape;574;p37"/>
          <p:cNvSpPr/>
          <p:nvPr/>
        </p:nvSpPr>
        <p:spPr>
          <a:xfrm>
            <a:off x="7150265"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Hough Transform</a:t>
            </a:r>
            <a:endParaRPr sz="800" b="1">
              <a:latin typeface="Roboto Serif"/>
              <a:ea typeface="Roboto Serif"/>
              <a:cs typeface="Roboto Serif"/>
              <a:sym typeface="Roboto Serif"/>
            </a:endParaRPr>
          </a:p>
        </p:txBody>
      </p:sp>
      <p:cxnSp>
        <p:nvCxnSpPr>
          <p:cNvPr id="575" name="Google Shape;575;p37"/>
          <p:cNvCxnSpPr>
            <a:stCxn id="574" idx="3"/>
            <a:endCxn id="576"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577" name="Google Shape;577;p37"/>
          <p:cNvCxnSpPr>
            <a:stCxn id="572" idx="3"/>
            <a:endCxn id="574"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578" name="Google Shape;578;p37"/>
          <p:cNvSpPr/>
          <p:nvPr/>
        </p:nvSpPr>
        <p:spPr>
          <a:xfrm>
            <a:off x="89925" y="2158875"/>
            <a:ext cx="2864700" cy="27759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79" name="Google Shape;579;p37"/>
          <p:cNvSpPr/>
          <p:nvPr/>
        </p:nvSpPr>
        <p:spPr>
          <a:xfrm>
            <a:off x="687825" y="2733075"/>
            <a:ext cx="1621800" cy="15450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80" name="Google Shape;580;p37"/>
          <p:cNvSpPr/>
          <p:nvPr/>
        </p:nvSpPr>
        <p:spPr>
          <a:xfrm>
            <a:off x="1432125" y="343477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76" name="Google Shape;576;p37"/>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581" name="Google Shape;581;p37"/>
          <p:cNvSpPr txBox="1">
            <a:spLocks noGrp="1"/>
          </p:cNvSpPr>
          <p:nvPr>
            <p:ph type="body" idx="1"/>
          </p:nvPr>
        </p:nvSpPr>
        <p:spPr>
          <a:xfrm>
            <a:off x="5992625" y="1625475"/>
            <a:ext cx="31299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a:solidFill>
                  <a:srgbClr val="AA573C"/>
                </a:solidFill>
                <a:latin typeface="Consolas"/>
                <a:ea typeface="Consolas"/>
                <a:cs typeface="Consolas"/>
                <a:sym typeface="Consolas"/>
              </a:rPr>
              <a:t>3'b11</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3'b100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&lt;= inY_hough + </a:t>
            </a:r>
            <a:r>
              <a:rPr lang="en" sz="900">
                <a:solidFill>
                  <a:srgbClr val="AA573C"/>
                </a:solidFill>
                <a:latin typeface="Consolas"/>
                <a:ea typeface="Consolas"/>
                <a:cs typeface="Consolas"/>
                <a:sym typeface="Consolas"/>
              </a:rPr>
              <a:t>2</a:t>
            </a:r>
            <a:r>
              <a:rPr lang="en" sz="900">
                <a:solidFill>
                  <a:srgbClr val="8B8792"/>
                </a:solidFill>
                <a:latin typeface="Consolas"/>
                <a:ea typeface="Consolas"/>
                <a:cs typeface="Consolas"/>
                <a:sym typeface="Consolas"/>
              </a:rPr>
              <a:t>* radius;</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inX_hough &lt;= inX_hough;</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default</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3'b000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 inY_hough - radius;</a:t>
            </a:r>
            <a:endParaRPr sz="900">
              <a:solidFill>
                <a:srgbClr val="8B8792"/>
              </a:solidFill>
              <a:latin typeface="Consolas"/>
              <a:ea typeface="Consolas"/>
              <a:cs typeface="Consolas"/>
              <a:sym typeface="Consolas"/>
            </a:endParaRPr>
          </a:p>
          <a:p>
            <a:pPr marL="0" lvl="0" indent="0" algn="l" rtl="0">
              <a:spcBef>
                <a:spcPts val="0"/>
              </a:spcBef>
              <a:spcAft>
                <a:spcPts val="0"/>
              </a:spcAft>
              <a:buSzPts val="1100"/>
              <a:buNone/>
            </a:pPr>
            <a:endParaRPr sz="900">
              <a:solidFill>
                <a:srgbClr val="8B8792"/>
              </a:solidFill>
              <a:latin typeface="Consolas"/>
              <a:ea typeface="Consolas"/>
              <a:cs typeface="Consolas"/>
              <a:sym typeface="Consolas"/>
            </a:endParaRPr>
          </a:p>
          <a:p>
            <a:pPr marL="0" lvl="0" indent="0" algn="ctr" rtl="0">
              <a:spcBef>
                <a:spcPts val="0"/>
              </a:spcBef>
              <a:spcAft>
                <a:spcPts val="0"/>
              </a:spcAft>
              <a:buSzPts val="1100"/>
              <a:buNone/>
            </a:pPr>
            <a:r>
              <a:rPr lang="en" sz="1100" b="1">
                <a:solidFill>
                  <a:srgbClr val="8B8792"/>
                </a:solidFill>
                <a:latin typeface="Consolas"/>
                <a:ea typeface="Consolas"/>
                <a:cs typeface="Consolas"/>
                <a:sym typeface="Consolas"/>
              </a:rPr>
              <a:t>FIND NEXT POINT TO TEST AS CENTER</a:t>
            </a:r>
            <a:endParaRPr sz="11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8B8792"/>
                </a:solidFill>
                <a:latin typeface="Consolas"/>
                <a:ea typeface="Consolas"/>
                <a:cs typeface="Consolas"/>
                <a:sym typeface="Consolas"/>
              </a:rPr>
              <a:t>	if(last pixel reached)</a:t>
            </a:r>
            <a:endParaRPr sz="900">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955AE7"/>
                </a:solidFill>
                <a:latin typeface="Consolas"/>
                <a:ea typeface="Consolas"/>
                <a:cs typeface="Consolas"/>
                <a:sym typeface="Consolas"/>
              </a:rPr>
              <a:t>	 </a:t>
            </a:r>
            <a:r>
              <a:rPr lang="en" sz="1100" b="1">
                <a:solidFill>
                  <a:srgbClr val="8B8792"/>
                </a:solidFill>
                <a:latin typeface="Consolas"/>
                <a:ea typeface="Consolas"/>
                <a:cs typeface="Consolas"/>
                <a:sym typeface="Consolas"/>
              </a:rPr>
              <a:t>SEND BEST X AND Y COORD TO VGA</a:t>
            </a:r>
            <a:endParaRPr sz="11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1100" b="1">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955AE7"/>
                </a:solidFill>
                <a:latin typeface="Consolas"/>
                <a:ea typeface="Consolas"/>
                <a:cs typeface="Consolas"/>
                <a:sym typeface="Consolas"/>
              </a:rPr>
              <a:t>     end</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endParaRPr sz="1100" b="1">
              <a:solidFill>
                <a:srgbClr val="8B8792"/>
              </a:solidFill>
              <a:latin typeface="Consolas"/>
              <a:ea typeface="Consolas"/>
              <a:cs typeface="Consolas"/>
              <a:sym typeface="Consolas"/>
            </a:endParaRPr>
          </a:p>
          <a:p>
            <a:pPr marL="457200" lvl="0" indent="0" algn="l" rtl="0">
              <a:spcBef>
                <a:spcPts val="0"/>
              </a:spcBef>
              <a:spcAft>
                <a:spcPts val="0"/>
              </a:spcAft>
              <a:buSzPts val="1100"/>
              <a:buNone/>
            </a:pP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endParaRPr sz="900"/>
          </a:p>
        </p:txBody>
      </p:sp>
      <p:cxnSp>
        <p:nvCxnSpPr>
          <p:cNvPr id="582" name="Google Shape;582;p37"/>
          <p:cNvCxnSpPr/>
          <p:nvPr/>
        </p:nvCxnSpPr>
        <p:spPr>
          <a:xfrm>
            <a:off x="5953125" y="1705100"/>
            <a:ext cx="0" cy="3042600"/>
          </a:xfrm>
          <a:prstGeom prst="straightConnector1">
            <a:avLst/>
          </a:prstGeom>
          <a:noFill/>
          <a:ln w="19050" cap="flat" cmpd="sng">
            <a:solidFill>
              <a:srgbClr val="9E9E9E"/>
            </a:solidFill>
            <a:prstDash val="dash"/>
            <a:round/>
            <a:headEnd type="none" w="med" len="med"/>
            <a:tailEnd type="none" w="med" len="med"/>
          </a:ln>
        </p:spPr>
      </p:cxnSp>
      <p:sp>
        <p:nvSpPr>
          <p:cNvPr id="583" name="Google Shape;583;p37"/>
          <p:cNvSpPr/>
          <p:nvPr/>
        </p:nvSpPr>
        <p:spPr>
          <a:xfrm>
            <a:off x="2253000" y="3434775"/>
            <a:ext cx="111600" cy="1416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84" name="Google Shape;584;p37"/>
          <p:cNvSpPr txBox="1"/>
          <p:nvPr/>
        </p:nvSpPr>
        <p:spPr>
          <a:xfrm>
            <a:off x="11200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S0</a:t>
            </a:r>
            <a:endParaRPr sz="1200" b="1">
              <a:solidFill>
                <a:schemeClr val="lt1"/>
              </a:solidFill>
              <a:latin typeface="Roboto Serif"/>
              <a:ea typeface="Roboto Serif"/>
              <a:cs typeface="Roboto Serif"/>
              <a:sym typeface="Roboto Serif"/>
            </a:endParaRPr>
          </a:p>
        </p:txBody>
      </p:sp>
      <p:sp>
        <p:nvSpPr>
          <p:cNvPr id="585" name="Google Shape;585;p37"/>
          <p:cNvSpPr/>
          <p:nvPr/>
        </p:nvSpPr>
        <p:spPr>
          <a:xfrm>
            <a:off x="632850" y="3434775"/>
            <a:ext cx="111600" cy="1416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86" name="Google Shape;586;p37"/>
          <p:cNvSpPr txBox="1"/>
          <p:nvPr/>
        </p:nvSpPr>
        <p:spPr>
          <a:xfrm>
            <a:off x="22530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S1</a:t>
            </a:r>
            <a:endParaRPr sz="1200" b="1">
              <a:solidFill>
                <a:schemeClr val="lt1"/>
              </a:solidFill>
              <a:latin typeface="Roboto Serif"/>
              <a:ea typeface="Roboto Serif"/>
              <a:cs typeface="Roboto Serif"/>
              <a:sym typeface="Roboto Serif"/>
            </a:endParaRPr>
          </a:p>
        </p:txBody>
      </p:sp>
      <p:sp>
        <p:nvSpPr>
          <p:cNvPr id="587" name="Google Shape;587;p37"/>
          <p:cNvSpPr/>
          <p:nvPr/>
        </p:nvSpPr>
        <p:spPr>
          <a:xfrm>
            <a:off x="1471050" y="4196775"/>
            <a:ext cx="111600" cy="1416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88" name="Google Shape;588;p37"/>
          <p:cNvSpPr txBox="1"/>
          <p:nvPr/>
        </p:nvSpPr>
        <p:spPr>
          <a:xfrm>
            <a:off x="2718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S2</a:t>
            </a:r>
            <a:endParaRPr sz="1200" b="1">
              <a:solidFill>
                <a:schemeClr val="lt1"/>
              </a:solidFill>
              <a:latin typeface="Roboto Serif"/>
              <a:ea typeface="Roboto Serif"/>
              <a:cs typeface="Roboto Serif"/>
              <a:sym typeface="Roboto Serif"/>
            </a:endParaRPr>
          </a:p>
        </p:txBody>
      </p:sp>
      <p:sp>
        <p:nvSpPr>
          <p:cNvPr id="589" name="Google Shape;589;p37"/>
          <p:cNvSpPr txBox="1"/>
          <p:nvPr/>
        </p:nvSpPr>
        <p:spPr>
          <a:xfrm>
            <a:off x="1186275" y="42648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S3</a:t>
            </a:r>
            <a:endParaRPr sz="1200" b="1">
              <a:solidFill>
                <a:schemeClr val="lt1"/>
              </a:solidFill>
              <a:latin typeface="Roboto Serif"/>
              <a:ea typeface="Roboto Serif"/>
              <a:cs typeface="Roboto Serif"/>
              <a:sym typeface="Roboto Serif"/>
            </a:endParaRPr>
          </a:p>
        </p:txBody>
      </p:sp>
      <p:sp>
        <p:nvSpPr>
          <p:cNvPr id="590" name="Google Shape;590;p37"/>
          <p:cNvSpPr txBox="1"/>
          <p:nvPr/>
        </p:nvSpPr>
        <p:spPr>
          <a:xfrm>
            <a:off x="3141475" y="4747800"/>
            <a:ext cx="5340900" cy="323100"/>
          </a:xfrm>
          <a:prstGeom prst="rect">
            <a:avLst/>
          </a:prstGeom>
          <a:noFill/>
          <a:ln w="19050" cap="flat" cmpd="sng">
            <a:solidFill>
              <a:srgbClr val="9E9E9E"/>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highlight>
                  <a:srgbClr val="FFE599"/>
                </a:highlight>
                <a:latin typeface="Roboto Serif"/>
                <a:ea typeface="Roboto Serif"/>
                <a:cs typeface="Roboto Serif"/>
                <a:sym typeface="Roboto Serif"/>
              </a:rPr>
              <a:t>houghTransform_top circleDetect ( clk, rst, start, edgePix, X, Y, state, idealX, idealY)</a:t>
            </a:r>
            <a:endParaRPr sz="900">
              <a:solidFill>
                <a:schemeClr val="dk2"/>
              </a:solidFill>
              <a:latin typeface="Roboto Serif"/>
              <a:ea typeface="Roboto Serif"/>
              <a:cs typeface="Roboto Serif"/>
              <a:sym typeface="Roboto Serif"/>
            </a:endParaRPr>
          </a:p>
        </p:txBody>
      </p:sp>
      <p:sp>
        <p:nvSpPr>
          <p:cNvPr id="591" name="Google Shape;591;p37"/>
          <p:cNvSpPr txBox="1"/>
          <p:nvPr/>
        </p:nvSpPr>
        <p:spPr>
          <a:xfrm>
            <a:off x="89800" y="1721575"/>
            <a:ext cx="2864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2"/>
                </a:solidFill>
                <a:latin typeface="Roboto Serif"/>
                <a:ea typeface="Roboto Serif"/>
                <a:cs typeface="Roboto Serif"/>
                <a:sym typeface="Roboto Serif"/>
              </a:rPr>
              <a:t>Accumulator: 3</a:t>
            </a:r>
            <a:endParaRPr sz="1300">
              <a:solidFill>
                <a:schemeClr val="dk2"/>
              </a:solidFill>
              <a:latin typeface="Roboto Serif"/>
              <a:ea typeface="Roboto Serif"/>
              <a:cs typeface="Roboto Serif"/>
              <a:sym typeface="Roboto Serif"/>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95"/>
        <p:cNvGrpSpPr/>
        <p:nvPr/>
      </p:nvGrpSpPr>
      <p:grpSpPr>
        <a:xfrm>
          <a:off x="0" y="0"/>
          <a:ext cx="0" cy="0"/>
          <a:chOff x="0" y="0"/>
          <a:chExt cx="0" cy="0"/>
        </a:xfrm>
      </p:grpSpPr>
      <p:sp>
        <p:nvSpPr>
          <p:cNvPr id="596" name="Google Shape;596;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Hough Transform (DetectoVision Method)</a:t>
            </a:r>
            <a:endParaRPr/>
          </a:p>
        </p:txBody>
      </p:sp>
      <p:sp>
        <p:nvSpPr>
          <p:cNvPr id="597" name="Google Shape;597;p38"/>
          <p:cNvSpPr txBox="1">
            <a:spLocks noGrp="1"/>
          </p:cNvSpPr>
          <p:nvPr>
            <p:ph type="body" idx="1"/>
          </p:nvPr>
        </p:nvSpPr>
        <p:spPr>
          <a:xfrm>
            <a:off x="3097025" y="1625475"/>
            <a:ext cx="32265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b="1">
                <a:solidFill>
                  <a:srgbClr val="AA573C"/>
                </a:solidFill>
                <a:latin typeface="Consolas"/>
                <a:ea typeface="Consolas"/>
                <a:cs typeface="Consolas"/>
                <a:sym typeface="Consolas"/>
              </a:rPr>
              <a:t>3'b00</a:t>
            </a:r>
            <a:r>
              <a:rPr lang="en" sz="900" b="1">
                <a:solidFill>
                  <a:srgbClr val="8B8792"/>
                </a:solidFill>
                <a:latin typeface="Consolas"/>
                <a:ea typeface="Consolas"/>
                <a:cs typeface="Consolas"/>
                <a:sym typeface="Consolas"/>
              </a:rPr>
              <a:t>:</a:t>
            </a:r>
            <a:endParaRPr sz="9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b="1">
                <a:solidFill>
                  <a:srgbClr val="955AE7"/>
                </a:solidFill>
                <a:latin typeface="Consolas"/>
                <a:ea typeface="Consolas"/>
                <a:cs typeface="Consolas"/>
                <a:sym typeface="Consolas"/>
              </a:rPr>
              <a:t>    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3'b001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 + 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r>
              <a:rPr lang="en" sz="900" b="1">
                <a:solidFill>
                  <a:srgbClr val="8B8792"/>
                </a:solidFill>
                <a:latin typeface="Consolas"/>
                <a:ea typeface="Consolas"/>
                <a:cs typeface="Consolas"/>
                <a:sym typeface="Consolas"/>
              </a:rPr>
              <a:t> </a:t>
            </a:r>
            <a:r>
              <a:rPr lang="en" sz="900" b="1">
                <a:solidFill>
                  <a:srgbClr val="8B8792"/>
                </a:solidFill>
                <a:highlight>
                  <a:srgbClr val="FFE599"/>
                </a:highlight>
                <a:latin typeface="Consolas"/>
                <a:ea typeface="Consolas"/>
                <a:cs typeface="Consolas"/>
                <a:sym typeface="Consolas"/>
              </a:rPr>
              <a:t> </a:t>
            </a: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b="1">
                <a:solidFill>
                  <a:srgbClr val="AA573C"/>
                </a:solidFill>
                <a:latin typeface="Consolas"/>
                <a:ea typeface="Consolas"/>
                <a:cs typeface="Consolas"/>
                <a:sym typeface="Consolas"/>
              </a:rPr>
              <a:t>3'b01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3'b010</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 - </a:t>
            </a:r>
            <a:r>
              <a:rPr lang="en" sz="900" b="1">
                <a:solidFill>
                  <a:srgbClr val="AA573C"/>
                </a:solidFill>
                <a:latin typeface="Consolas"/>
                <a:ea typeface="Consolas"/>
                <a:cs typeface="Consolas"/>
                <a:sym typeface="Consolas"/>
              </a:rPr>
              <a:t>2</a:t>
            </a:r>
            <a:r>
              <a:rPr lang="en" sz="900" b="1">
                <a:solidFill>
                  <a:srgbClr val="8B8792"/>
                </a:solidFill>
                <a:latin typeface="Consolas"/>
                <a:ea typeface="Consolas"/>
                <a:cs typeface="Consolas"/>
                <a:sym typeface="Consolas"/>
              </a:rPr>
              <a:t>*radius;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r>
              <a:rPr lang="en" sz="900" b="1">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b="1">
                <a:solidFill>
                  <a:srgbClr val="AA573C"/>
                </a:solidFill>
                <a:latin typeface="Consolas"/>
                <a:ea typeface="Consolas"/>
                <a:cs typeface="Consolas"/>
                <a:sym typeface="Consolas"/>
              </a:rPr>
              <a:t>3'b10</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3'b011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 - 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 + 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br>
              <a:rPr lang="en" sz="900">
                <a:solidFill>
                  <a:srgbClr val="8B8792"/>
                </a:solidFill>
                <a:latin typeface="Consolas"/>
                <a:ea typeface="Consolas"/>
                <a:cs typeface="Consolas"/>
                <a:sym typeface="Consolas"/>
              </a:rPr>
            </a:br>
            <a:endParaRPr sz="900"/>
          </a:p>
        </p:txBody>
      </p:sp>
      <p:sp>
        <p:nvSpPr>
          <p:cNvPr id="598" name="Google Shape;598;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
        <p:nvSpPr>
          <p:cNvPr id="599" name="Google Shape;599;p38"/>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600" name="Google Shape;600;p38"/>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601" name="Google Shape;601;p38"/>
          <p:cNvCxnSpPr>
            <a:stCxn id="599" idx="3"/>
            <a:endCxn id="600"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602" name="Google Shape;602;p38"/>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603" name="Google Shape;603;p38"/>
          <p:cNvCxnSpPr>
            <a:stCxn id="600" idx="3"/>
            <a:endCxn id="602"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604" name="Google Shape;604;p38"/>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605" name="Google Shape;605;p38"/>
          <p:cNvCxnSpPr>
            <a:stCxn id="602" idx="3"/>
            <a:endCxn id="604"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606" name="Google Shape;606;p38"/>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607" name="Google Shape;607;p38"/>
          <p:cNvCxnSpPr>
            <a:stCxn id="604" idx="3"/>
            <a:endCxn id="606"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608" name="Google Shape;608;p38"/>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609" name="Google Shape;609;p38"/>
          <p:cNvCxnSpPr>
            <a:stCxn id="606" idx="3"/>
            <a:endCxn id="608"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610" name="Google Shape;610;p38"/>
          <p:cNvSpPr/>
          <p:nvPr/>
        </p:nvSpPr>
        <p:spPr>
          <a:xfrm>
            <a:off x="7150265"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Hough Transform</a:t>
            </a:r>
            <a:endParaRPr sz="800" b="1">
              <a:latin typeface="Roboto Serif"/>
              <a:ea typeface="Roboto Serif"/>
              <a:cs typeface="Roboto Serif"/>
              <a:sym typeface="Roboto Serif"/>
            </a:endParaRPr>
          </a:p>
        </p:txBody>
      </p:sp>
      <p:cxnSp>
        <p:nvCxnSpPr>
          <p:cNvPr id="611" name="Google Shape;611;p38"/>
          <p:cNvCxnSpPr>
            <a:stCxn id="610" idx="3"/>
            <a:endCxn id="612"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613" name="Google Shape;613;p38"/>
          <p:cNvCxnSpPr>
            <a:stCxn id="608" idx="3"/>
            <a:endCxn id="610"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614" name="Google Shape;614;p38"/>
          <p:cNvSpPr/>
          <p:nvPr/>
        </p:nvSpPr>
        <p:spPr>
          <a:xfrm>
            <a:off x="89925" y="2158875"/>
            <a:ext cx="2864700" cy="27759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615" name="Google Shape;615;p38"/>
          <p:cNvSpPr/>
          <p:nvPr/>
        </p:nvSpPr>
        <p:spPr>
          <a:xfrm>
            <a:off x="687825" y="2733075"/>
            <a:ext cx="1621800" cy="15450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616" name="Google Shape;616;p38"/>
          <p:cNvSpPr/>
          <p:nvPr/>
        </p:nvSpPr>
        <p:spPr>
          <a:xfrm>
            <a:off x="1432125" y="343477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612" name="Google Shape;612;p38"/>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617" name="Google Shape;617;p38"/>
          <p:cNvSpPr txBox="1">
            <a:spLocks noGrp="1"/>
          </p:cNvSpPr>
          <p:nvPr>
            <p:ph type="body" idx="1"/>
          </p:nvPr>
        </p:nvSpPr>
        <p:spPr>
          <a:xfrm>
            <a:off x="5992625" y="1625475"/>
            <a:ext cx="31299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b="1">
                <a:solidFill>
                  <a:srgbClr val="AA573C"/>
                </a:solidFill>
                <a:highlight>
                  <a:srgbClr val="FFE599"/>
                </a:highlight>
                <a:latin typeface="Consolas"/>
                <a:ea typeface="Consolas"/>
                <a:cs typeface="Consolas"/>
                <a:sym typeface="Consolas"/>
              </a:rPr>
              <a:t>3'b11</a:t>
            </a:r>
            <a:r>
              <a:rPr lang="en" sz="900" b="1">
                <a:solidFill>
                  <a:srgbClr val="8B8792"/>
                </a:solidFill>
                <a:highlight>
                  <a:srgbClr val="FFE599"/>
                </a:highlight>
                <a:latin typeface="Consolas"/>
                <a:ea typeface="Consolas"/>
                <a:cs typeface="Consolas"/>
                <a:sym typeface="Consolas"/>
              </a:rPr>
              <a:t>:</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begin</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nextState_hough &lt;= </a:t>
            </a:r>
            <a:r>
              <a:rPr lang="en" sz="900" b="1">
                <a:solidFill>
                  <a:srgbClr val="AA573C"/>
                </a:solidFill>
                <a:highlight>
                  <a:srgbClr val="FFE599"/>
                </a:highlight>
                <a:latin typeface="Consolas"/>
                <a:ea typeface="Consolas"/>
                <a:cs typeface="Consolas"/>
                <a:sym typeface="Consolas"/>
              </a:rPr>
              <a:t>3'b100</a:t>
            </a:r>
            <a:r>
              <a:rPr lang="en" sz="900" b="1">
                <a:solidFill>
                  <a:srgbClr val="8B8792"/>
                </a:solidFill>
                <a:highlight>
                  <a:srgbClr val="FFE599"/>
                </a:highlight>
                <a:latin typeface="Consolas"/>
                <a:ea typeface="Consolas"/>
                <a:cs typeface="Consolas"/>
                <a:sym typeface="Consolas"/>
              </a:rPr>
              <a:t>;</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inY_hough &lt;= inY_hough + </a:t>
            </a:r>
            <a:r>
              <a:rPr lang="en" sz="900" b="1">
                <a:solidFill>
                  <a:srgbClr val="AA573C"/>
                </a:solidFill>
                <a:highlight>
                  <a:srgbClr val="FFE599"/>
                </a:highlight>
                <a:latin typeface="Consolas"/>
                <a:ea typeface="Consolas"/>
                <a:cs typeface="Consolas"/>
                <a:sym typeface="Consolas"/>
              </a:rPr>
              <a:t>2</a:t>
            </a:r>
            <a:r>
              <a:rPr lang="en" sz="900" b="1">
                <a:solidFill>
                  <a:srgbClr val="8B8792"/>
                </a:solidFill>
                <a:highlight>
                  <a:srgbClr val="FFE599"/>
                </a:highlight>
                <a:latin typeface="Consolas"/>
                <a:ea typeface="Consolas"/>
                <a:cs typeface="Consolas"/>
                <a:sym typeface="Consolas"/>
              </a:rPr>
              <a:t>* radius;</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inX_hough &lt;= inX_hough;</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end</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default</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3'b000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 inY_hough - radius;</a:t>
            </a:r>
            <a:endParaRPr sz="900">
              <a:solidFill>
                <a:srgbClr val="8B8792"/>
              </a:solidFill>
              <a:latin typeface="Consolas"/>
              <a:ea typeface="Consolas"/>
              <a:cs typeface="Consolas"/>
              <a:sym typeface="Consolas"/>
            </a:endParaRPr>
          </a:p>
          <a:p>
            <a:pPr marL="0" lvl="0" indent="0" algn="l" rtl="0">
              <a:spcBef>
                <a:spcPts val="0"/>
              </a:spcBef>
              <a:spcAft>
                <a:spcPts val="0"/>
              </a:spcAft>
              <a:buSzPts val="1100"/>
              <a:buNone/>
            </a:pPr>
            <a:endParaRPr sz="900">
              <a:solidFill>
                <a:srgbClr val="8B8792"/>
              </a:solidFill>
              <a:latin typeface="Consolas"/>
              <a:ea typeface="Consolas"/>
              <a:cs typeface="Consolas"/>
              <a:sym typeface="Consolas"/>
            </a:endParaRPr>
          </a:p>
          <a:p>
            <a:pPr marL="0" lvl="0" indent="0" algn="ctr" rtl="0">
              <a:spcBef>
                <a:spcPts val="0"/>
              </a:spcBef>
              <a:spcAft>
                <a:spcPts val="0"/>
              </a:spcAft>
              <a:buSzPts val="1100"/>
              <a:buNone/>
            </a:pPr>
            <a:r>
              <a:rPr lang="en" sz="1100" b="1">
                <a:solidFill>
                  <a:srgbClr val="8B8792"/>
                </a:solidFill>
                <a:latin typeface="Consolas"/>
                <a:ea typeface="Consolas"/>
                <a:cs typeface="Consolas"/>
                <a:sym typeface="Consolas"/>
              </a:rPr>
              <a:t>FIND NEXT POINT TO TEST AS CENTER</a:t>
            </a:r>
            <a:endParaRPr sz="11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8B8792"/>
                </a:solidFill>
                <a:latin typeface="Consolas"/>
                <a:ea typeface="Consolas"/>
                <a:cs typeface="Consolas"/>
                <a:sym typeface="Consolas"/>
              </a:rPr>
              <a:t>	if(last pixel reached)</a:t>
            </a:r>
            <a:endParaRPr sz="900">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955AE7"/>
                </a:solidFill>
                <a:latin typeface="Consolas"/>
                <a:ea typeface="Consolas"/>
                <a:cs typeface="Consolas"/>
                <a:sym typeface="Consolas"/>
              </a:rPr>
              <a:t>	 </a:t>
            </a:r>
            <a:r>
              <a:rPr lang="en" sz="1100" b="1">
                <a:solidFill>
                  <a:srgbClr val="8B8792"/>
                </a:solidFill>
                <a:latin typeface="Consolas"/>
                <a:ea typeface="Consolas"/>
                <a:cs typeface="Consolas"/>
                <a:sym typeface="Consolas"/>
              </a:rPr>
              <a:t>SEND BEST X AND Y COORD TO VGA</a:t>
            </a:r>
            <a:endParaRPr sz="11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1100" b="1">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955AE7"/>
                </a:solidFill>
                <a:latin typeface="Consolas"/>
                <a:ea typeface="Consolas"/>
                <a:cs typeface="Consolas"/>
                <a:sym typeface="Consolas"/>
              </a:rPr>
              <a:t>     end</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endParaRPr sz="1100" b="1">
              <a:solidFill>
                <a:srgbClr val="8B8792"/>
              </a:solidFill>
              <a:latin typeface="Consolas"/>
              <a:ea typeface="Consolas"/>
              <a:cs typeface="Consolas"/>
              <a:sym typeface="Consolas"/>
            </a:endParaRPr>
          </a:p>
          <a:p>
            <a:pPr marL="457200" lvl="0" indent="0" algn="l" rtl="0">
              <a:spcBef>
                <a:spcPts val="0"/>
              </a:spcBef>
              <a:spcAft>
                <a:spcPts val="0"/>
              </a:spcAft>
              <a:buSzPts val="1100"/>
              <a:buNone/>
            </a:pP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endParaRPr sz="900"/>
          </a:p>
        </p:txBody>
      </p:sp>
      <p:cxnSp>
        <p:nvCxnSpPr>
          <p:cNvPr id="618" name="Google Shape;618;p38"/>
          <p:cNvCxnSpPr/>
          <p:nvPr/>
        </p:nvCxnSpPr>
        <p:spPr>
          <a:xfrm>
            <a:off x="5953125" y="1705100"/>
            <a:ext cx="0" cy="3042600"/>
          </a:xfrm>
          <a:prstGeom prst="straightConnector1">
            <a:avLst/>
          </a:prstGeom>
          <a:noFill/>
          <a:ln w="19050" cap="flat" cmpd="sng">
            <a:solidFill>
              <a:srgbClr val="9E9E9E"/>
            </a:solidFill>
            <a:prstDash val="dash"/>
            <a:round/>
            <a:headEnd type="none" w="med" len="med"/>
            <a:tailEnd type="none" w="med" len="med"/>
          </a:ln>
        </p:spPr>
      </p:cxnSp>
      <p:sp>
        <p:nvSpPr>
          <p:cNvPr id="619" name="Google Shape;619;p38"/>
          <p:cNvSpPr/>
          <p:nvPr/>
        </p:nvSpPr>
        <p:spPr>
          <a:xfrm>
            <a:off x="2253000" y="3434775"/>
            <a:ext cx="111600" cy="1416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620" name="Google Shape;620;p38"/>
          <p:cNvSpPr txBox="1"/>
          <p:nvPr/>
        </p:nvSpPr>
        <p:spPr>
          <a:xfrm>
            <a:off x="11200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S0</a:t>
            </a:r>
            <a:endParaRPr sz="1200" b="1">
              <a:solidFill>
                <a:schemeClr val="lt1"/>
              </a:solidFill>
              <a:latin typeface="Roboto Serif"/>
              <a:ea typeface="Roboto Serif"/>
              <a:cs typeface="Roboto Serif"/>
              <a:sym typeface="Roboto Serif"/>
            </a:endParaRPr>
          </a:p>
        </p:txBody>
      </p:sp>
      <p:sp>
        <p:nvSpPr>
          <p:cNvPr id="621" name="Google Shape;621;p38"/>
          <p:cNvSpPr/>
          <p:nvPr/>
        </p:nvSpPr>
        <p:spPr>
          <a:xfrm>
            <a:off x="632850" y="3434775"/>
            <a:ext cx="111600" cy="1416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622" name="Google Shape;622;p38"/>
          <p:cNvSpPr txBox="1"/>
          <p:nvPr/>
        </p:nvSpPr>
        <p:spPr>
          <a:xfrm>
            <a:off x="22530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S1</a:t>
            </a:r>
            <a:endParaRPr sz="1200" b="1">
              <a:solidFill>
                <a:schemeClr val="lt1"/>
              </a:solidFill>
              <a:latin typeface="Roboto Serif"/>
              <a:ea typeface="Roboto Serif"/>
              <a:cs typeface="Roboto Serif"/>
              <a:sym typeface="Roboto Serif"/>
            </a:endParaRPr>
          </a:p>
        </p:txBody>
      </p:sp>
      <p:sp>
        <p:nvSpPr>
          <p:cNvPr id="623" name="Google Shape;623;p38"/>
          <p:cNvSpPr/>
          <p:nvPr/>
        </p:nvSpPr>
        <p:spPr>
          <a:xfrm>
            <a:off x="1471050" y="4196775"/>
            <a:ext cx="111600" cy="1416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624" name="Google Shape;624;p38"/>
          <p:cNvSpPr/>
          <p:nvPr/>
        </p:nvSpPr>
        <p:spPr>
          <a:xfrm>
            <a:off x="1471050" y="2672775"/>
            <a:ext cx="111600" cy="1416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625" name="Google Shape;625;p38"/>
          <p:cNvSpPr txBox="1"/>
          <p:nvPr/>
        </p:nvSpPr>
        <p:spPr>
          <a:xfrm>
            <a:off x="2718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S2</a:t>
            </a:r>
            <a:endParaRPr sz="1200" b="1">
              <a:solidFill>
                <a:schemeClr val="lt1"/>
              </a:solidFill>
              <a:latin typeface="Roboto Serif"/>
              <a:ea typeface="Roboto Serif"/>
              <a:cs typeface="Roboto Serif"/>
              <a:sym typeface="Roboto Serif"/>
            </a:endParaRPr>
          </a:p>
        </p:txBody>
      </p:sp>
      <p:sp>
        <p:nvSpPr>
          <p:cNvPr id="626" name="Google Shape;626;p38"/>
          <p:cNvSpPr txBox="1"/>
          <p:nvPr/>
        </p:nvSpPr>
        <p:spPr>
          <a:xfrm>
            <a:off x="1186275" y="42648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S3</a:t>
            </a:r>
            <a:endParaRPr sz="1200" b="1">
              <a:solidFill>
                <a:schemeClr val="lt1"/>
              </a:solidFill>
              <a:latin typeface="Roboto Serif"/>
              <a:ea typeface="Roboto Serif"/>
              <a:cs typeface="Roboto Serif"/>
              <a:sym typeface="Roboto Serif"/>
            </a:endParaRPr>
          </a:p>
        </p:txBody>
      </p:sp>
      <p:sp>
        <p:nvSpPr>
          <p:cNvPr id="627" name="Google Shape;627;p38"/>
          <p:cNvSpPr txBox="1"/>
          <p:nvPr/>
        </p:nvSpPr>
        <p:spPr>
          <a:xfrm>
            <a:off x="1491075" y="2436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S4</a:t>
            </a:r>
            <a:endParaRPr sz="1200" b="1">
              <a:solidFill>
                <a:schemeClr val="lt1"/>
              </a:solidFill>
              <a:latin typeface="Roboto Serif"/>
              <a:ea typeface="Roboto Serif"/>
              <a:cs typeface="Roboto Serif"/>
              <a:sym typeface="Roboto Serif"/>
            </a:endParaRPr>
          </a:p>
        </p:txBody>
      </p:sp>
      <p:sp>
        <p:nvSpPr>
          <p:cNvPr id="628" name="Google Shape;628;p38"/>
          <p:cNvSpPr txBox="1"/>
          <p:nvPr/>
        </p:nvSpPr>
        <p:spPr>
          <a:xfrm>
            <a:off x="3141475" y="4747800"/>
            <a:ext cx="5340900" cy="323100"/>
          </a:xfrm>
          <a:prstGeom prst="rect">
            <a:avLst/>
          </a:prstGeom>
          <a:noFill/>
          <a:ln w="19050" cap="flat" cmpd="sng">
            <a:solidFill>
              <a:srgbClr val="9E9E9E"/>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highlight>
                  <a:srgbClr val="FFE599"/>
                </a:highlight>
                <a:latin typeface="Roboto Serif"/>
                <a:ea typeface="Roboto Serif"/>
                <a:cs typeface="Roboto Serif"/>
                <a:sym typeface="Roboto Serif"/>
              </a:rPr>
              <a:t>houghTransform_top circleDetect ( clk, rst, start, edgePix, X, Y, state, idealX, idealY)</a:t>
            </a:r>
            <a:endParaRPr sz="900">
              <a:solidFill>
                <a:schemeClr val="dk2"/>
              </a:solidFill>
              <a:latin typeface="Roboto Serif"/>
              <a:ea typeface="Roboto Serif"/>
              <a:cs typeface="Roboto Serif"/>
              <a:sym typeface="Roboto Serif"/>
            </a:endParaRPr>
          </a:p>
        </p:txBody>
      </p:sp>
      <p:sp>
        <p:nvSpPr>
          <p:cNvPr id="629" name="Google Shape;629;p38"/>
          <p:cNvSpPr txBox="1"/>
          <p:nvPr/>
        </p:nvSpPr>
        <p:spPr>
          <a:xfrm>
            <a:off x="89800" y="1721575"/>
            <a:ext cx="2864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2"/>
                </a:solidFill>
                <a:latin typeface="Roboto Serif"/>
                <a:ea typeface="Roboto Serif"/>
                <a:cs typeface="Roboto Serif"/>
                <a:sym typeface="Roboto Serif"/>
              </a:rPr>
              <a:t>Accumulator: 4</a:t>
            </a:r>
            <a:endParaRPr sz="1300">
              <a:solidFill>
                <a:schemeClr val="dk2"/>
              </a:solidFill>
              <a:latin typeface="Roboto Serif"/>
              <a:ea typeface="Roboto Serif"/>
              <a:cs typeface="Roboto Serif"/>
              <a:sym typeface="Roboto Serif"/>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33"/>
        <p:cNvGrpSpPr/>
        <p:nvPr/>
      </p:nvGrpSpPr>
      <p:grpSpPr>
        <a:xfrm>
          <a:off x="0" y="0"/>
          <a:ext cx="0" cy="0"/>
          <a:chOff x="0" y="0"/>
          <a:chExt cx="0" cy="0"/>
        </a:xfrm>
      </p:grpSpPr>
      <p:sp>
        <p:nvSpPr>
          <p:cNvPr id="634" name="Google Shape;63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Hough Transform (DetectoVision Method)</a:t>
            </a:r>
            <a:endParaRPr/>
          </a:p>
        </p:txBody>
      </p:sp>
      <p:sp>
        <p:nvSpPr>
          <p:cNvPr id="635" name="Google Shape;635;p39"/>
          <p:cNvSpPr txBox="1">
            <a:spLocks noGrp="1"/>
          </p:cNvSpPr>
          <p:nvPr>
            <p:ph type="body" idx="1"/>
          </p:nvPr>
        </p:nvSpPr>
        <p:spPr>
          <a:xfrm>
            <a:off x="3097025" y="1625475"/>
            <a:ext cx="32265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b="1">
                <a:solidFill>
                  <a:srgbClr val="AA573C"/>
                </a:solidFill>
                <a:latin typeface="Consolas"/>
                <a:ea typeface="Consolas"/>
                <a:cs typeface="Consolas"/>
                <a:sym typeface="Consolas"/>
              </a:rPr>
              <a:t>3'b00</a:t>
            </a:r>
            <a:r>
              <a:rPr lang="en" sz="900" b="1">
                <a:solidFill>
                  <a:srgbClr val="8B8792"/>
                </a:solidFill>
                <a:latin typeface="Consolas"/>
                <a:ea typeface="Consolas"/>
                <a:cs typeface="Consolas"/>
                <a:sym typeface="Consolas"/>
              </a:rPr>
              <a:t>:</a:t>
            </a:r>
            <a:endParaRPr sz="9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b="1">
                <a:solidFill>
                  <a:srgbClr val="955AE7"/>
                </a:solidFill>
                <a:latin typeface="Consolas"/>
                <a:ea typeface="Consolas"/>
                <a:cs typeface="Consolas"/>
                <a:sym typeface="Consolas"/>
              </a:rPr>
              <a:t>    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3'b001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 + 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r>
              <a:rPr lang="en" sz="900" b="1">
                <a:solidFill>
                  <a:srgbClr val="8B8792"/>
                </a:solidFill>
                <a:latin typeface="Consolas"/>
                <a:ea typeface="Consolas"/>
                <a:cs typeface="Consolas"/>
                <a:sym typeface="Consolas"/>
              </a:rPr>
              <a:t> </a:t>
            </a:r>
            <a:r>
              <a:rPr lang="en" sz="900" b="1">
                <a:solidFill>
                  <a:srgbClr val="8B8792"/>
                </a:solidFill>
                <a:highlight>
                  <a:srgbClr val="FFE599"/>
                </a:highlight>
                <a:latin typeface="Consolas"/>
                <a:ea typeface="Consolas"/>
                <a:cs typeface="Consolas"/>
                <a:sym typeface="Consolas"/>
              </a:rPr>
              <a:t> </a:t>
            </a: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b="1">
                <a:solidFill>
                  <a:srgbClr val="AA573C"/>
                </a:solidFill>
                <a:latin typeface="Consolas"/>
                <a:ea typeface="Consolas"/>
                <a:cs typeface="Consolas"/>
                <a:sym typeface="Consolas"/>
              </a:rPr>
              <a:t>3'b01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3'b010</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 - </a:t>
            </a:r>
            <a:r>
              <a:rPr lang="en" sz="900" b="1">
                <a:solidFill>
                  <a:srgbClr val="AA573C"/>
                </a:solidFill>
                <a:latin typeface="Consolas"/>
                <a:ea typeface="Consolas"/>
                <a:cs typeface="Consolas"/>
                <a:sym typeface="Consolas"/>
              </a:rPr>
              <a:t>2</a:t>
            </a:r>
            <a:r>
              <a:rPr lang="en" sz="900" b="1">
                <a:solidFill>
                  <a:srgbClr val="8B8792"/>
                </a:solidFill>
                <a:latin typeface="Consolas"/>
                <a:ea typeface="Consolas"/>
                <a:cs typeface="Consolas"/>
                <a:sym typeface="Consolas"/>
              </a:rPr>
              <a:t>*radius;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r>
              <a:rPr lang="en" sz="900" b="1">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b="1">
                <a:solidFill>
                  <a:srgbClr val="AA573C"/>
                </a:solidFill>
                <a:latin typeface="Consolas"/>
                <a:ea typeface="Consolas"/>
                <a:cs typeface="Consolas"/>
                <a:sym typeface="Consolas"/>
              </a:rPr>
              <a:t>3'b10</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3'b011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 - 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 + 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br>
              <a:rPr lang="en" sz="900">
                <a:solidFill>
                  <a:srgbClr val="8B8792"/>
                </a:solidFill>
                <a:latin typeface="Consolas"/>
                <a:ea typeface="Consolas"/>
                <a:cs typeface="Consolas"/>
                <a:sym typeface="Consolas"/>
              </a:rPr>
            </a:br>
            <a:endParaRPr sz="900"/>
          </a:p>
        </p:txBody>
      </p:sp>
      <p:sp>
        <p:nvSpPr>
          <p:cNvPr id="636" name="Google Shape;636;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
        <p:nvSpPr>
          <p:cNvPr id="637" name="Google Shape;637;p39"/>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638" name="Google Shape;638;p39"/>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639" name="Google Shape;639;p39"/>
          <p:cNvCxnSpPr>
            <a:stCxn id="637" idx="3"/>
            <a:endCxn id="638"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640" name="Google Shape;640;p39"/>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641" name="Google Shape;641;p39"/>
          <p:cNvCxnSpPr>
            <a:stCxn id="638" idx="3"/>
            <a:endCxn id="640"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642" name="Google Shape;642;p39"/>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643" name="Google Shape;643;p39"/>
          <p:cNvCxnSpPr>
            <a:stCxn id="640" idx="3"/>
            <a:endCxn id="642"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644" name="Google Shape;644;p39"/>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645" name="Google Shape;645;p39"/>
          <p:cNvCxnSpPr>
            <a:stCxn id="642" idx="3"/>
            <a:endCxn id="644"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646" name="Google Shape;646;p39"/>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647" name="Google Shape;647;p39"/>
          <p:cNvCxnSpPr>
            <a:stCxn id="644" idx="3"/>
            <a:endCxn id="646"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648" name="Google Shape;648;p39"/>
          <p:cNvSpPr/>
          <p:nvPr/>
        </p:nvSpPr>
        <p:spPr>
          <a:xfrm>
            <a:off x="7150265"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Hough Transform</a:t>
            </a:r>
            <a:endParaRPr sz="800" b="1">
              <a:latin typeface="Roboto Serif"/>
              <a:ea typeface="Roboto Serif"/>
              <a:cs typeface="Roboto Serif"/>
              <a:sym typeface="Roboto Serif"/>
            </a:endParaRPr>
          </a:p>
        </p:txBody>
      </p:sp>
      <p:cxnSp>
        <p:nvCxnSpPr>
          <p:cNvPr id="649" name="Google Shape;649;p39"/>
          <p:cNvCxnSpPr>
            <a:stCxn id="648" idx="3"/>
            <a:endCxn id="650"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651" name="Google Shape;651;p39"/>
          <p:cNvCxnSpPr>
            <a:stCxn id="646" idx="3"/>
            <a:endCxn id="648"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652" name="Google Shape;652;p39"/>
          <p:cNvSpPr/>
          <p:nvPr/>
        </p:nvSpPr>
        <p:spPr>
          <a:xfrm>
            <a:off x="89925" y="2158875"/>
            <a:ext cx="2864700" cy="27759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653" name="Google Shape;653;p39"/>
          <p:cNvSpPr/>
          <p:nvPr/>
        </p:nvSpPr>
        <p:spPr>
          <a:xfrm>
            <a:off x="687825" y="2733075"/>
            <a:ext cx="1621800" cy="15450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654" name="Google Shape;654;p39"/>
          <p:cNvSpPr/>
          <p:nvPr/>
        </p:nvSpPr>
        <p:spPr>
          <a:xfrm>
            <a:off x="1813125" y="343477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650" name="Google Shape;650;p39"/>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655" name="Google Shape;655;p39"/>
          <p:cNvSpPr txBox="1">
            <a:spLocks noGrp="1"/>
          </p:cNvSpPr>
          <p:nvPr>
            <p:ph type="body" idx="1"/>
          </p:nvPr>
        </p:nvSpPr>
        <p:spPr>
          <a:xfrm>
            <a:off x="5992625" y="1625475"/>
            <a:ext cx="31299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b="1">
                <a:solidFill>
                  <a:srgbClr val="AA573C"/>
                </a:solidFill>
                <a:latin typeface="Consolas"/>
                <a:ea typeface="Consolas"/>
                <a:cs typeface="Consolas"/>
                <a:sym typeface="Consolas"/>
              </a:rPr>
              <a:t>3'b11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3'b100</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 + </a:t>
            </a:r>
            <a:r>
              <a:rPr lang="en" sz="900" b="1">
                <a:solidFill>
                  <a:srgbClr val="AA573C"/>
                </a:solidFill>
                <a:latin typeface="Consolas"/>
                <a:ea typeface="Consolas"/>
                <a:cs typeface="Consolas"/>
                <a:sym typeface="Consolas"/>
              </a:rPr>
              <a:t>2</a:t>
            </a:r>
            <a:r>
              <a:rPr lang="en" sz="900" b="1">
                <a:solidFill>
                  <a:srgbClr val="8B8792"/>
                </a:solidFill>
                <a:latin typeface="Consolas"/>
                <a:ea typeface="Consolas"/>
                <a:cs typeface="Consolas"/>
                <a:sym typeface="Consolas"/>
              </a:rPr>
              <a:t>* 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default</a:t>
            </a:r>
            <a:r>
              <a:rPr lang="en" sz="900" b="1">
                <a:solidFill>
                  <a:srgbClr val="8B8792"/>
                </a:solidFill>
                <a:highlight>
                  <a:srgbClr val="FFE599"/>
                </a:highlight>
                <a:latin typeface="Consolas"/>
                <a:ea typeface="Consolas"/>
                <a:cs typeface="Consolas"/>
                <a:sym typeface="Consolas"/>
              </a:rPr>
              <a:t>:</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begin</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nextState_hough &lt;= </a:t>
            </a:r>
            <a:r>
              <a:rPr lang="en" sz="900" b="1">
                <a:solidFill>
                  <a:srgbClr val="AA573C"/>
                </a:solidFill>
                <a:highlight>
                  <a:srgbClr val="FFE599"/>
                </a:highlight>
                <a:latin typeface="Consolas"/>
                <a:ea typeface="Consolas"/>
                <a:cs typeface="Consolas"/>
                <a:sym typeface="Consolas"/>
              </a:rPr>
              <a:t>3'b000</a:t>
            </a:r>
            <a:r>
              <a:rPr lang="en" sz="900" b="1">
                <a:solidFill>
                  <a:srgbClr val="8B8792"/>
                </a:solidFill>
                <a:highlight>
                  <a:srgbClr val="FFE599"/>
                </a:highlight>
                <a:latin typeface="Consolas"/>
                <a:ea typeface="Consolas"/>
                <a:cs typeface="Consolas"/>
                <a:sym typeface="Consolas"/>
              </a:rPr>
              <a:t>;</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inY_hough = inY_hough - radius;</a:t>
            </a:r>
            <a:endParaRPr sz="900" b="1">
              <a:solidFill>
                <a:srgbClr val="8B8792"/>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endParaRPr sz="900" b="1">
              <a:solidFill>
                <a:srgbClr val="8B8792"/>
              </a:solidFill>
              <a:highlight>
                <a:srgbClr val="FFE599"/>
              </a:highlight>
              <a:latin typeface="Consolas"/>
              <a:ea typeface="Consolas"/>
              <a:cs typeface="Consolas"/>
              <a:sym typeface="Consolas"/>
            </a:endParaRPr>
          </a:p>
          <a:p>
            <a:pPr marL="0" lvl="0" indent="0" algn="ctr" rtl="0">
              <a:spcBef>
                <a:spcPts val="0"/>
              </a:spcBef>
              <a:spcAft>
                <a:spcPts val="0"/>
              </a:spcAft>
              <a:buSzPts val="1100"/>
              <a:buNone/>
            </a:pPr>
            <a:r>
              <a:rPr lang="en" sz="1100" b="1">
                <a:solidFill>
                  <a:srgbClr val="8B8792"/>
                </a:solidFill>
                <a:highlight>
                  <a:srgbClr val="FFE599"/>
                </a:highlight>
                <a:latin typeface="Consolas"/>
                <a:ea typeface="Consolas"/>
                <a:cs typeface="Consolas"/>
                <a:sym typeface="Consolas"/>
              </a:rPr>
              <a:t>FIND NEXT POINT TO TEST AS CENTER</a:t>
            </a:r>
            <a:endParaRPr sz="1100" b="1">
              <a:solidFill>
                <a:srgbClr val="8B8792"/>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r>
              <a:rPr lang="en" sz="900" b="1">
                <a:solidFill>
                  <a:srgbClr val="8B8792"/>
                </a:solidFill>
                <a:highlight>
                  <a:srgbClr val="FFE599"/>
                </a:highlight>
                <a:latin typeface="Consolas"/>
                <a:ea typeface="Consolas"/>
                <a:cs typeface="Consolas"/>
                <a:sym typeface="Consolas"/>
              </a:rPr>
              <a:t>	if(last pixel reached)</a:t>
            </a:r>
            <a:endParaRPr sz="900" b="1">
              <a:solidFill>
                <a:srgbClr val="8B8792"/>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r>
              <a:rPr lang="en" sz="900" b="1">
                <a:solidFill>
                  <a:srgbClr val="8B8792"/>
                </a:solidFill>
                <a:highlight>
                  <a:srgbClr val="FFE599"/>
                </a:highlight>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begin</a:t>
            </a:r>
            <a:endParaRPr sz="900" b="1">
              <a:solidFill>
                <a:srgbClr val="955AE7"/>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r>
              <a:rPr lang="en" sz="900" b="1">
                <a:solidFill>
                  <a:srgbClr val="955AE7"/>
                </a:solidFill>
                <a:highlight>
                  <a:srgbClr val="FFE599"/>
                </a:highlight>
                <a:latin typeface="Consolas"/>
                <a:ea typeface="Consolas"/>
                <a:cs typeface="Consolas"/>
                <a:sym typeface="Consolas"/>
              </a:rPr>
              <a:t>	 </a:t>
            </a:r>
            <a:r>
              <a:rPr lang="en" sz="1100" b="1">
                <a:solidFill>
                  <a:srgbClr val="8B8792"/>
                </a:solidFill>
                <a:highlight>
                  <a:srgbClr val="FFE599"/>
                </a:highlight>
                <a:latin typeface="Consolas"/>
                <a:ea typeface="Consolas"/>
                <a:cs typeface="Consolas"/>
                <a:sym typeface="Consolas"/>
              </a:rPr>
              <a:t>SEND BEST X AND Y COORD TO VGA</a:t>
            </a:r>
            <a:endParaRPr sz="1100" b="1">
              <a:solidFill>
                <a:srgbClr val="8B8792"/>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r>
              <a:rPr lang="en" sz="1100" b="1">
                <a:solidFill>
                  <a:srgbClr val="8B8792"/>
                </a:solidFill>
                <a:highlight>
                  <a:srgbClr val="FFE599"/>
                </a:highlight>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end</a:t>
            </a:r>
            <a:endParaRPr sz="900" b="1">
              <a:solidFill>
                <a:srgbClr val="955AE7"/>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r>
              <a:rPr lang="en" sz="900" b="1">
                <a:solidFill>
                  <a:srgbClr val="955AE7"/>
                </a:solidFill>
                <a:highlight>
                  <a:srgbClr val="FFE599"/>
                </a:highlight>
                <a:latin typeface="Consolas"/>
                <a:ea typeface="Consolas"/>
                <a:cs typeface="Consolas"/>
                <a:sym typeface="Consolas"/>
              </a:rPr>
              <a:t>     end</a:t>
            </a:r>
            <a:endParaRPr sz="900" b="1">
              <a:solidFill>
                <a:srgbClr val="955AE7"/>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endParaRPr sz="1100" b="1">
              <a:solidFill>
                <a:srgbClr val="8B8792"/>
              </a:solidFill>
              <a:latin typeface="Consolas"/>
              <a:ea typeface="Consolas"/>
              <a:cs typeface="Consolas"/>
              <a:sym typeface="Consolas"/>
            </a:endParaRPr>
          </a:p>
          <a:p>
            <a:pPr marL="457200" lvl="0" indent="0" algn="l" rtl="0">
              <a:spcBef>
                <a:spcPts val="0"/>
              </a:spcBef>
              <a:spcAft>
                <a:spcPts val="0"/>
              </a:spcAft>
              <a:buSzPts val="1100"/>
              <a:buNone/>
            </a:pP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endParaRPr sz="900"/>
          </a:p>
        </p:txBody>
      </p:sp>
      <p:cxnSp>
        <p:nvCxnSpPr>
          <p:cNvPr id="656" name="Google Shape;656;p39"/>
          <p:cNvCxnSpPr/>
          <p:nvPr/>
        </p:nvCxnSpPr>
        <p:spPr>
          <a:xfrm>
            <a:off x="5953125" y="1705100"/>
            <a:ext cx="0" cy="3042600"/>
          </a:xfrm>
          <a:prstGeom prst="straightConnector1">
            <a:avLst/>
          </a:prstGeom>
          <a:noFill/>
          <a:ln w="19050" cap="flat" cmpd="sng">
            <a:solidFill>
              <a:srgbClr val="9E9E9E"/>
            </a:solidFill>
            <a:prstDash val="dash"/>
            <a:round/>
            <a:headEnd type="none" w="med" len="med"/>
            <a:tailEnd type="none" w="med" len="med"/>
          </a:ln>
        </p:spPr>
      </p:cxnSp>
      <p:sp>
        <p:nvSpPr>
          <p:cNvPr id="657" name="Google Shape;657;p39"/>
          <p:cNvSpPr txBox="1"/>
          <p:nvPr/>
        </p:nvSpPr>
        <p:spPr>
          <a:xfrm>
            <a:off x="15010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S0</a:t>
            </a:r>
            <a:endParaRPr sz="1200" b="1">
              <a:solidFill>
                <a:schemeClr val="lt1"/>
              </a:solidFill>
              <a:latin typeface="Roboto Serif"/>
              <a:ea typeface="Roboto Serif"/>
              <a:cs typeface="Roboto Serif"/>
              <a:sym typeface="Roboto Serif"/>
            </a:endParaRPr>
          </a:p>
        </p:txBody>
      </p:sp>
      <p:sp>
        <p:nvSpPr>
          <p:cNvPr id="658" name="Google Shape;658;p39"/>
          <p:cNvSpPr txBox="1"/>
          <p:nvPr/>
        </p:nvSpPr>
        <p:spPr>
          <a:xfrm>
            <a:off x="3141475" y="4747800"/>
            <a:ext cx="5340900" cy="323100"/>
          </a:xfrm>
          <a:prstGeom prst="rect">
            <a:avLst/>
          </a:prstGeom>
          <a:noFill/>
          <a:ln w="19050" cap="flat" cmpd="sng">
            <a:solidFill>
              <a:srgbClr val="9E9E9E"/>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Roboto Serif"/>
                <a:ea typeface="Roboto Serif"/>
                <a:cs typeface="Roboto Serif"/>
                <a:sym typeface="Roboto Serif"/>
              </a:rPr>
              <a:t>houghTransform_top circleDetect ( clk, rst, start, edgePix, X, Y, state, idealX, idealY)</a:t>
            </a:r>
            <a:endParaRPr sz="900">
              <a:solidFill>
                <a:schemeClr val="dk2"/>
              </a:solidFill>
              <a:latin typeface="Roboto Serif"/>
              <a:ea typeface="Roboto Serif"/>
              <a:cs typeface="Roboto Serif"/>
              <a:sym typeface="Roboto Serif"/>
            </a:endParaRPr>
          </a:p>
        </p:txBody>
      </p:sp>
      <p:sp>
        <p:nvSpPr>
          <p:cNvPr id="659" name="Google Shape;659;p39"/>
          <p:cNvSpPr txBox="1"/>
          <p:nvPr/>
        </p:nvSpPr>
        <p:spPr>
          <a:xfrm>
            <a:off x="89800" y="1721575"/>
            <a:ext cx="2864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2"/>
                </a:solidFill>
                <a:latin typeface="Roboto Serif"/>
                <a:ea typeface="Roboto Serif"/>
                <a:cs typeface="Roboto Serif"/>
                <a:sym typeface="Roboto Serif"/>
              </a:rPr>
              <a:t>Accumulator: 0</a:t>
            </a:r>
            <a:endParaRPr sz="1300">
              <a:solidFill>
                <a:schemeClr val="dk2"/>
              </a:solidFill>
              <a:latin typeface="Roboto Serif"/>
              <a:ea typeface="Roboto Serif"/>
              <a:cs typeface="Roboto Serif"/>
              <a:sym typeface="Roboto Serif"/>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63"/>
        <p:cNvGrpSpPr/>
        <p:nvPr/>
      </p:nvGrpSpPr>
      <p:grpSpPr>
        <a:xfrm>
          <a:off x="0" y="0"/>
          <a:ext cx="0" cy="0"/>
          <a:chOff x="0" y="0"/>
          <a:chExt cx="0" cy="0"/>
        </a:xfrm>
      </p:grpSpPr>
      <p:sp>
        <p:nvSpPr>
          <p:cNvPr id="664" name="Google Shape;664;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Hough Transform (DetectoVision Method)</a:t>
            </a:r>
            <a:endParaRPr/>
          </a:p>
        </p:txBody>
      </p:sp>
      <p:sp>
        <p:nvSpPr>
          <p:cNvPr id="665" name="Google Shape;665;p40"/>
          <p:cNvSpPr txBox="1">
            <a:spLocks noGrp="1"/>
          </p:cNvSpPr>
          <p:nvPr>
            <p:ph type="body" idx="1"/>
          </p:nvPr>
        </p:nvSpPr>
        <p:spPr>
          <a:xfrm>
            <a:off x="3097025" y="1625475"/>
            <a:ext cx="32265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b="1">
                <a:solidFill>
                  <a:srgbClr val="AA573C"/>
                </a:solidFill>
                <a:latin typeface="Consolas"/>
                <a:ea typeface="Consolas"/>
                <a:cs typeface="Consolas"/>
                <a:sym typeface="Consolas"/>
              </a:rPr>
              <a:t>3'b00</a:t>
            </a:r>
            <a:r>
              <a:rPr lang="en" sz="900" b="1">
                <a:solidFill>
                  <a:srgbClr val="8B8792"/>
                </a:solidFill>
                <a:latin typeface="Consolas"/>
                <a:ea typeface="Consolas"/>
                <a:cs typeface="Consolas"/>
                <a:sym typeface="Consolas"/>
              </a:rPr>
              <a:t>:</a:t>
            </a:r>
            <a:endParaRPr sz="9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b="1">
                <a:solidFill>
                  <a:srgbClr val="955AE7"/>
                </a:solidFill>
                <a:latin typeface="Consolas"/>
                <a:ea typeface="Consolas"/>
                <a:cs typeface="Consolas"/>
                <a:sym typeface="Consolas"/>
              </a:rPr>
              <a:t>    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3'b001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 + 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r>
              <a:rPr lang="en" sz="900" b="1">
                <a:solidFill>
                  <a:srgbClr val="8B8792"/>
                </a:solidFill>
                <a:latin typeface="Consolas"/>
                <a:ea typeface="Consolas"/>
                <a:cs typeface="Consolas"/>
                <a:sym typeface="Consolas"/>
              </a:rPr>
              <a:t> </a:t>
            </a:r>
            <a:r>
              <a:rPr lang="en" sz="900" b="1">
                <a:solidFill>
                  <a:srgbClr val="8B8792"/>
                </a:solidFill>
                <a:highlight>
                  <a:srgbClr val="FFE599"/>
                </a:highlight>
                <a:latin typeface="Consolas"/>
                <a:ea typeface="Consolas"/>
                <a:cs typeface="Consolas"/>
                <a:sym typeface="Consolas"/>
              </a:rPr>
              <a:t> </a:t>
            </a: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b="1">
                <a:solidFill>
                  <a:srgbClr val="AA573C"/>
                </a:solidFill>
                <a:latin typeface="Consolas"/>
                <a:ea typeface="Consolas"/>
                <a:cs typeface="Consolas"/>
                <a:sym typeface="Consolas"/>
              </a:rPr>
              <a:t>3'b01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3'b010</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 - </a:t>
            </a:r>
            <a:r>
              <a:rPr lang="en" sz="900" b="1">
                <a:solidFill>
                  <a:srgbClr val="AA573C"/>
                </a:solidFill>
                <a:latin typeface="Consolas"/>
                <a:ea typeface="Consolas"/>
                <a:cs typeface="Consolas"/>
                <a:sym typeface="Consolas"/>
              </a:rPr>
              <a:t>2</a:t>
            </a:r>
            <a:r>
              <a:rPr lang="en" sz="900" b="1">
                <a:solidFill>
                  <a:srgbClr val="8B8792"/>
                </a:solidFill>
                <a:latin typeface="Consolas"/>
                <a:ea typeface="Consolas"/>
                <a:cs typeface="Consolas"/>
                <a:sym typeface="Consolas"/>
              </a:rPr>
              <a:t>*radius;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r>
              <a:rPr lang="en" sz="900" b="1">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b="1">
                <a:solidFill>
                  <a:srgbClr val="AA573C"/>
                </a:solidFill>
                <a:latin typeface="Consolas"/>
                <a:ea typeface="Consolas"/>
                <a:cs typeface="Consolas"/>
                <a:sym typeface="Consolas"/>
              </a:rPr>
              <a:t>3'b10</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3'b011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 - 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 + 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br>
              <a:rPr lang="en" sz="900">
                <a:solidFill>
                  <a:srgbClr val="8B8792"/>
                </a:solidFill>
                <a:latin typeface="Consolas"/>
                <a:ea typeface="Consolas"/>
                <a:cs typeface="Consolas"/>
                <a:sym typeface="Consolas"/>
              </a:rPr>
            </a:br>
            <a:endParaRPr sz="900"/>
          </a:p>
        </p:txBody>
      </p:sp>
      <p:sp>
        <p:nvSpPr>
          <p:cNvPr id="666" name="Google Shape;666;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
        <p:nvSpPr>
          <p:cNvPr id="667" name="Google Shape;667;p40"/>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668" name="Google Shape;668;p40"/>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669" name="Google Shape;669;p40"/>
          <p:cNvCxnSpPr>
            <a:stCxn id="667" idx="3"/>
            <a:endCxn id="668"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670" name="Google Shape;670;p40"/>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671" name="Google Shape;671;p40"/>
          <p:cNvCxnSpPr>
            <a:stCxn id="668" idx="3"/>
            <a:endCxn id="670"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672" name="Google Shape;672;p40"/>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673" name="Google Shape;673;p40"/>
          <p:cNvCxnSpPr>
            <a:stCxn id="670" idx="3"/>
            <a:endCxn id="672"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674" name="Google Shape;674;p40"/>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675" name="Google Shape;675;p40"/>
          <p:cNvCxnSpPr>
            <a:stCxn id="672" idx="3"/>
            <a:endCxn id="674"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676" name="Google Shape;676;p40"/>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677" name="Google Shape;677;p40"/>
          <p:cNvCxnSpPr>
            <a:stCxn id="674" idx="3"/>
            <a:endCxn id="676"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678" name="Google Shape;678;p40"/>
          <p:cNvSpPr/>
          <p:nvPr/>
        </p:nvSpPr>
        <p:spPr>
          <a:xfrm>
            <a:off x="7150265"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Hough Transform</a:t>
            </a:r>
            <a:endParaRPr sz="800" b="1">
              <a:latin typeface="Roboto Serif"/>
              <a:ea typeface="Roboto Serif"/>
              <a:cs typeface="Roboto Serif"/>
              <a:sym typeface="Roboto Serif"/>
            </a:endParaRPr>
          </a:p>
        </p:txBody>
      </p:sp>
      <p:cxnSp>
        <p:nvCxnSpPr>
          <p:cNvPr id="679" name="Google Shape;679;p40"/>
          <p:cNvCxnSpPr>
            <a:stCxn id="678" idx="3"/>
            <a:endCxn id="680"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681" name="Google Shape;681;p40"/>
          <p:cNvCxnSpPr>
            <a:stCxn id="676" idx="3"/>
            <a:endCxn id="678"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682" name="Google Shape;682;p40"/>
          <p:cNvSpPr/>
          <p:nvPr/>
        </p:nvSpPr>
        <p:spPr>
          <a:xfrm>
            <a:off x="89925" y="2158875"/>
            <a:ext cx="2864700" cy="27759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683" name="Google Shape;683;p40"/>
          <p:cNvSpPr/>
          <p:nvPr/>
        </p:nvSpPr>
        <p:spPr>
          <a:xfrm>
            <a:off x="687825" y="2733075"/>
            <a:ext cx="1621800" cy="15450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684" name="Google Shape;684;p40"/>
          <p:cNvSpPr/>
          <p:nvPr/>
        </p:nvSpPr>
        <p:spPr>
          <a:xfrm>
            <a:off x="1813125" y="343477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680" name="Google Shape;680;p40"/>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685" name="Google Shape;685;p40"/>
          <p:cNvSpPr txBox="1">
            <a:spLocks noGrp="1"/>
          </p:cNvSpPr>
          <p:nvPr>
            <p:ph type="body" idx="1"/>
          </p:nvPr>
        </p:nvSpPr>
        <p:spPr>
          <a:xfrm>
            <a:off x="5992625" y="1625475"/>
            <a:ext cx="31299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b="1">
                <a:solidFill>
                  <a:srgbClr val="AA573C"/>
                </a:solidFill>
                <a:latin typeface="Consolas"/>
                <a:ea typeface="Consolas"/>
                <a:cs typeface="Consolas"/>
                <a:sym typeface="Consolas"/>
              </a:rPr>
              <a:t>3'b11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3'b100</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 + </a:t>
            </a:r>
            <a:r>
              <a:rPr lang="en" sz="900" b="1">
                <a:solidFill>
                  <a:srgbClr val="AA573C"/>
                </a:solidFill>
                <a:latin typeface="Consolas"/>
                <a:ea typeface="Consolas"/>
                <a:cs typeface="Consolas"/>
                <a:sym typeface="Consolas"/>
              </a:rPr>
              <a:t>2</a:t>
            </a:r>
            <a:r>
              <a:rPr lang="en" sz="900" b="1">
                <a:solidFill>
                  <a:srgbClr val="8B8792"/>
                </a:solidFill>
                <a:latin typeface="Consolas"/>
                <a:ea typeface="Consolas"/>
                <a:cs typeface="Consolas"/>
                <a:sym typeface="Consolas"/>
              </a:rPr>
              <a:t>* 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default</a:t>
            </a:r>
            <a:r>
              <a:rPr lang="en" sz="900" b="1">
                <a:solidFill>
                  <a:srgbClr val="8B8792"/>
                </a:solidFill>
                <a:highlight>
                  <a:srgbClr val="FFE599"/>
                </a:highlight>
                <a:latin typeface="Consolas"/>
                <a:ea typeface="Consolas"/>
                <a:cs typeface="Consolas"/>
                <a:sym typeface="Consolas"/>
              </a:rPr>
              <a:t>:</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begin</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nextState_hough &lt;= </a:t>
            </a:r>
            <a:r>
              <a:rPr lang="en" sz="900" b="1">
                <a:solidFill>
                  <a:srgbClr val="AA573C"/>
                </a:solidFill>
                <a:highlight>
                  <a:srgbClr val="FFE599"/>
                </a:highlight>
                <a:latin typeface="Consolas"/>
                <a:ea typeface="Consolas"/>
                <a:cs typeface="Consolas"/>
                <a:sym typeface="Consolas"/>
              </a:rPr>
              <a:t>3'b000</a:t>
            </a:r>
            <a:r>
              <a:rPr lang="en" sz="900" b="1">
                <a:solidFill>
                  <a:srgbClr val="8B8792"/>
                </a:solidFill>
                <a:highlight>
                  <a:srgbClr val="FFE599"/>
                </a:highlight>
                <a:latin typeface="Consolas"/>
                <a:ea typeface="Consolas"/>
                <a:cs typeface="Consolas"/>
                <a:sym typeface="Consolas"/>
              </a:rPr>
              <a:t>;</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inY_hough = inY_hough - radius;</a:t>
            </a:r>
            <a:endParaRPr sz="900" b="1">
              <a:solidFill>
                <a:srgbClr val="8B8792"/>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endParaRPr sz="900" b="1">
              <a:solidFill>
                <a:srgbClr val="8B8792"/>
              </a:solidFill>
              <a:highlight>
                <a:srgbClr val="FFE599"/>
              </a:highlight>
              <a:latin typeface="Consolas"/>
              <a:ea typeface="Consolas"/>
              <a:cs typeface="Consolas"/>
              <a:sym typeface="Consolas"/>
            </a:endParaRPr>
          </a:p>
          <a:p>
            <a:pPr marL="0" lvl="0" indent="0" algn="ctr" rtl="0">
              <a:spcBef>
                <a:spcPts val="0"/>
              </a:spcBef>
              <a:spcAft>
                <a:spcPts val="0"/>
              </a:spcAft>
              <a:buSzPts val="1100"/>
              <a:buNone/>
            </a:pPr>
            <a:r>
              <a:rPr lang="en" sz="1100" b="1">
                <a:solidFill>
                  <a:srgbClr val="8B8792"/>
                </a:solidFill>
                <a:highlight>
                  <a:srgbClr val="FFE599"/>
                </a:highlight>
                <a:latin typeface="Consolas"/>
                <a:ea typeface="Consolas"/>
                <a:cs typeface="Consolas"/>
                <a:sym typeface="Consolas"/>
              </a:rPr>
              <a:t>FIND NEXT POINT TO TEST AS CENTER</a:t>
            </a:r>
            <a:endParaRPr sz="1100" b="1">
              <a:solidFill>
                <a:srgbClr val="8B8792"/>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r>
              <a:rPr lang="en" sz="900" b="1">
                <a:solidFill>
                  <a:srgbClr val="8B8792"/>
                </a:solidFill>
                <a:highlight>
                  <a:srgbClr val="FFE599"/>
                </a:highlight>
                <a:latin typeface="Consolas"/>
                <a:ea typeface="Consolas"/>
                <a:cs typeface="Consolas"/>
                <a:sym typeface="Consolas"/>
              </a:rPr>
              <a:t>	if(last pixel reached)</a:t>
            </a:r>
            <a:endParaRPr sz="900" b="1">
              <a:solidFill>
                <a:srgbClr val="8B8792"/>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r>
              <a:rPr lang="en" sz="900" b="1">
                <a:solidFill>
                  <a:srgbClr val="8B8792"/>
                </a:solidFill>
                <a:highlight>
                  <a:srgbClr val="FFE599"/>
                </a:highlight>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begin</a:t>
            </a:r>
            <a:endParaRPr sz="900" b="1">
              <a:solidFill>
                <a:srgbClr val="955AE7"/>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r>
              <a:rPr lang="en" sz="900" b="1">
                <a:solidFill>
                  <a:srgbClr val="955AE7"/>
                </a:solidFill>
                <a:highlight>
                  <a:srgbClr val="FFE599"/>
                </a:highlight>
                <a:latin typeface="Consolas"/>
                <a:ea typeface="Consolas"/>
                <a:cs typeface="Consolas"/>
                <a:sym typeface="Consolas"/>
              </a:rPr>
              <a:t>	 </a:t>
            </a:r>
            <a:r>
              <a:rPr lang="en" sz="1100" b="1">
                <a:solidFill>
                  <a:srgbClr val="8B8792"/>
                </a:solidFill>
                <a:highlight>
                  <a:srgbClr val="FFE599"/>
                </a:highlight>
                <a:latin typeface="Consolas"/>
                <a:ea typeface="Consolas"/>
                <a:cs typeface="Consolas"/>
                <a:sym typeface="Consolas"/>
              </a:rPr>
              <a:t>SEND BEST X AND Y COORD TO VGA</a:t>
            </a:r>
            <a:endParaRPr sz="1100" b="1">
              <a:solidFill>
                <a:srgbClr val="8B8792"/>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r>
              <a:rPr lang="en" sz="1100" b="1">
                <a:solidFill>
                  <a:srgbClr val="8B8792"/>
                </a:solidFill>
                <a:highlight>
                  <a:srgbClr val="FFE599"/>
                </a:highlight>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end</a:t>
            </a:r>
            <a:endParaRPr sz="900" b="1">
              <a:solidFill>
                <a:srgbClr val="955AE7"/>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r>
              <a:rPr lang="en" sz="900" b="1">
                <a:solidFill>
                  <a:srgbClr val="955AE7"/>
                </a:solidFill>
                <a:highlight>
                  <a:srgbClr val="FFE599"/>
                </a:highlight>
                <a:latin typeface="Consolas"/>
                <a:ea typeface="Consolas"/>
                <a:cs typeface="Consolas"/>
                <a:sym typeface="Consolas"/>
              </a:rPr>
              <a:t>     end</a:t>
            </a:r>
            <a:endParaRPr sz="900" b="1">
              <a:solidFill>
                <a:srgbClr val="955AE7"/>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endParaRPr sz="1100" b="1">
              <a:solidFill>
                <a:srgbClr val="8B8792"/>
              </a:solidFill>
              <a:latin typeface="Consolas"/>
              <a:ea typeface="Consolas"/>
              <a:cs typeface="Consolas"/>
              <a:sym typeface="Consolas"/>
            </a:endParaRPr>
          </a:p>
          <a:p>
            <a:pPr marL="457200" lvl="0" indent="0" algn="l" rtl="0">
              <a:spcBef>
                <a:spcPts val="0"/>
              </a:spcBef>
              <a:spcAft>
                <a:spcPts val="0"/>
              </a:spcAft>
              <a:buSzPts val="1100"/>
              <a:buNone/>
            </a:pP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endParaRPr sz="900"/>
          </a:p>
        </p:txBody>
      </p:sp>
      <p:cxnSp>
        <p:nvCxnSpPr>
          <p:cNvPr id="686" name="Google Shape;686;p40"/>
          <p:cNvCxnSpPr/>
          <p:nvPr/>
        </p:nvCxnSpPr>
        <p:spPr>
          <a:xfrm>
            <a:off x="5953125" y="1705100"/>
            <a:ext cx="0" cy="3042600"/>
          </a:xfrm>
          <a:prstGeom prst="straightConnector1">
            <a:avLst/>
          </a:prstGeom>
          <a:noFill/>
          <a:ln w="19050" cap="flat" cmpd="sng">
            <a:solidFill>
              <a:srgbClr val="9E9E9E"/>
            </a:solidFill>
            <a:prstDash val="dash"/>
            <a:round/>
            <a:headEnd type="none" w="med" len="med"/>
            <a:tailEnd type="none" w="med" len="med"/>
          </a:ln>
        </p:spPr>
      </p:cxnSp>
      <p:sp>
        <p:nvSpPr>
          <p:cNvPr id="687" name="Google Shape;687;p40"/>
          <p:cNvSpPr txBox="1"/>
          <p:nvPr/>
        </p:nvSpPr>
        <p:spPr>
          <a:xfrm>
            <a:off x="15010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S0</a:t>
            </a:r>
            <a:endParaRPr sz="1200" b="1">
              <a:solidFill>
                <a:schemeClr val="lt1"/>
              </a:solidFill>
              <a:latin typeface="Roboto Serif"/>
              <a:ea typeface="Roboto Serif"/>
              <a:cs typeface="Roboto Serif"/>
              <a:sym typeface="Roboto Serif"/>
            </a:endParaRPr>
          </a:p>
        </p:txBody>
      </p:sp>
      <p:sp>
        <p:nvSpPr>
          <p:cNvPr id="688" name="Google Shape;688;p40"/>
          <p:cNvSpPr txBox="1"/>
          <p:nvPr/>
        </p:nvSpPr>
        <p:spPr>
          <a:xfrm>
            <a:off x="3141475" y="4747800"/>
            <a:ext cx="5340900" cy="323100"/>
          </a:xfrm>
          <a:prstGeom prst="rect">
            <a:avLst/>
          </a:prstGeom>
          <a:noFill/>
          <a:ln w="19050" cap="flat" cmpd="sng">
            <a:solidFill>
              <a:srgbClr val="9E9E9E"/>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Roboto Serif"/>
                <a:ea typeface="Roboto Serif"/>
                <a:cs typeface="Roboto Serif"/>
                <a:sym typeface="Roboto Serif"/>
              </a:rPr>
              <a:t>houghTransform_top circleDetect ( clk, rst, start, edgePix, X, Y, state, idealX, idealY)</a:t>
            </a:r>
            <a:endParaRPr sz="900">
              <a:solidFill>
                <a:schemeClr val="dk2"/>
              </a:solidFill>
              <a:latin typeface="Roboto Serif"/>
              <a:ea typeface="Roboto Serif"/>
              <a:cs typeface="Roboto Serif"/>
              <a:sym typeface="Roboto Serif"/>
            </a:endParaRPr>
          </a:p>
        </p:txBody>
      </p:sp>
      <p:sp>
        <p:nvSpPr>
          <p:cNvPr id="689" name="Google Shape;689;p40"/>
          <p:cNvSpPr txBox="1"/>
          <p:nvPr/>
        </p:nvSpPr>
        <p:spPr>
          <a:xfrm>
            <a:off x="89800" y="1721575"/>
            <a:ext cx="2864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2"/>
                </a:solidFill>
                <a:latin typeface="Roboto Serif"/>
                <a:ea typeface="Roboto Serif"/>
                <a:cs typeface="Roboto Serif"/>
                <a:sym typeface="Roboto Serif"/>
              </a:rPr>
              <a:t>Accumulator: 0</a:t>
            </a:r>
            <a:endParaRPr sz="1300">
              <a:solidFill>
                <a:schemeClr val="dk2"/>
              </a:solidFill>
              <a:latin typeface="Roboto Serif"/>
              <a:ea typeface="Roboto Serif"/>
              <a:cs typeface="Roboto Serif"/>
              <a:sym typeface="Roboto Serif"/>
            </a:endParaRPr>
          </a:p>
        </p:txBody>
      </p:sp>
      <p:sp>
        <p:nvSpPr>
          <p:cNvPr id="690" name="Google Shape;690;p40"/>
          <p:cNvSpPr/>
          <p:nvPr/>
        </p:nvSpPr>
        <p:spPr>
          <a:xfrm>
            <a:off x="3843875" y="2155600"/>
            <a:ext cx="4455300" cy="1736700"/>
          </a:xfrm>
          <a:prstGeom prst="roundRect">
            <a:avLst>
              <a:gd name="adj" fmla="val 16667"/>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 sz="1300">
                <a:solidFill>
                  <a:schemeClr val="lt1"/>
                </a:solidFill>
                <a:latin typeface="Roboto Serif"/>
                <a:ea typeface="Roboto Serif"/>
                <a:cs typeface="Roboto Serif"/>
                <a:sym typeface="Roboto Serif"/>
              </a:rPr>
              <a:t>Needs memory for the following values:</a:t>
            </a:r>
            <a:endParaRPr sz="1300">
              <a:solidFill>
                <a:schemeClr val="lt1"/>
              </a:solidFill>
              <a:latin typeface="Roboto Serif"/>
              <a:ea typeface="Roboto Serif"/>
              <a:cs typeface="Roboto Serif"/>
              <a:sym typeface="Roboto Serif"/>
            </a:endParaRPr>
          </a:p>
          <a:p>
            <a:pPr marL="914400" lvl="1"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Best X,Y coordinates</a:t>
            </a:r>
            <a:endParaRPr sz="1300">
              <a:solidFill>
                <a:schemeClr val="lt1"/>
              </a:solidFill>
              <a:latin typeface="Roboto Serif"/>
              <a:ea typeface="Roboto Serif"/>
              <a:cs typeface="Roboto Serif"/>
              <a:sym typeface="Roboto Serif"/>
            </a:endParaRPr>
          </a:p>
          <a:p>
            <a:pPr marL="914400" lvl="1"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Highest accumulator value</a:t>
            </a:r>
            <a:endParaRPr sz="1300">
              <a:solidFill>
                <a:schemeClr val="lt1"/>
              </a:solidFill>
              <a:latin typeface="Roboto Serif"/>
              <a:ea typeface="Roboto Serif"/>
              <a:cs typeface="Roboto Serif"/>
              <a:sym typeface="Roboto Serif"/>
            </a:endParaRPr>
          </a:p>
          <a:p>
            <a:pPr marL="914400" lvl="1"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Current accumulator value</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457200" algn="l" rtl="0">
              <a:spcBef>
                <a:spcPts val="0"/>
              </a:spcBef>
              <a:spcAft>
                <a:spcPts val="0"/>
              </a:spcAft>
              <a:buNone/>
            </a:pPr>
            <a:r>
              <a:rPr lang="en" sz="1300" b="1">
                <a:solidFill>
                  <a:schemeClr val="lt1"/>
                </a:solidFill>
                <a:latin typeface="Roboto Serif"/>
                <a:ea typeface="Roboto Serif"/>
                <a:cs typeface="Roboto Serif"/>
                <a:sym typeface="Roboto Serif"/>
              </a:rPr>
              <a:t>NEW MEMORY REQ: 4 bytes.</a:t>
            </a:r>
            <a:endParaRPr sz="1300" b="1">
              <a:solidFill>
                <a:schemeClr val="lt1"/>
              </a:solidFill>
              <a:latin typeface="Roboto Serif"/>
              <a:ea typeface="Roboto Serif"/>
              <a:cs typeface="Roboto Serif"/>
              <a:sym typeface="Roboto Serif"/>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94"/>
        <p:cNvGrpSpPr/>
        <p:nvPr/>
      </p:nvGrpSpPr>
      <p:grpSpPr>
        <a:xfrm>
          <a:off x="0" y="0"/>
          <a:ext cx="0" cy="0"/>
          <a:chOff x="0" y="0"/>
          <a:chExt cx="0" cy="0"/>
        </a:xfrm>
      </p:grpSpPr>
      <p:sp>
        <p:nvSpPr>
          <p:cNvPr id="695" name="Google Shape;695;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Everything Together (Sim results)</a:t>
            </a:r>
            <a:endParaRPr/>
          </a:p>
        </p:txBody>
      </p:sp>
      <p:sp>
        <p:nvSpPr>
          <p:cNvPr id="696" name="Google Shape;696;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pic>
        <p:nvPicPr>
          <p:cNvPr id="697" name="Google Shape;697;p41" title="Image from Camera"/>
          <p:cNvPicPr preferRelativeResize="0"/>
          <p:nvPr/>
        </p:nvPicPr>
        <p:blipFill>
          <a:blip r:embed="rId3">
            <a:alphaModFix/>
          </a:blip>
          <a:stretch>
            <a:fillRect/>
          </a:stretch>
        </p:blipFill>
        <p:spPr>
          <a:xfrm>
            <a:off x="887389" y="1175605"/>
            <a:ext cx="1390236" cy="969621"/>
          </a:xfrm>
          <a:prstGeom prst="rect">
            <a:avLst/>
          </a:prstGeom>
          <a:noFill/>
          <a:ln>
            <a:noFill/>
          </a:ln>
        </p:spPr>
      </p:pic>
      <p:sp>
        <p:nvSpPr>
          <p:cNvPr id="698" name="Google Shape;698;p41"/>
          <p:cNvSpPr txBox="1"/>
          <p:nvPr/>
        </p:nvSpPr>
        <p:spPr>
          <a:xfrm>
            <a:off x="866138" y="909500"/>
            <a:ext cx="13902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chemeClr val="dk2"/>
                </a:solidFill>
                <a:latin typeface="Roboto Serif"/>
                <a:ea typeface="Roboto Serif"/>
                <a:cs typeface="Roboto Serif"/>
                <a:sym typeface="Roboto Serif"/>
              </a:rPr>
              <a:t>CAMERA</a:t>
            </a:r>
            <a:endParaRPr sz="900">
              <a:solidFill>
                <a:schemeClr val="dk2"/>
              </a:solidFill>
              <a:latin typeface="Roboto Serif"/>
              <a:ea typeface="Roboto Serif"/>
              <a:cs typeface="Roboto Serif"/>
              <a:sym typeface="Roboto Serif"/>
            </a:endParaRPr>
          </a:p>
        </p:txBody>
      </p:sp>
      <p:pic>
        <p:nvPicPr>
          <p:cNvPr id="699" name="Google Shape;699;p41"/>
          <p:cNvPicPr preferRelativeResize="0"/>
          <p:nvPr/>
        </p:nvPicPr>
        <p:blipFill>
          <a:blip r:embed="rId4">
            <a:alphaModFix/>
          </a:blip>
          <a:stretch>
            <a:fillRect/>
          </a:stretch>
        </p:blipFill>
        <p:spPr>
          <a:xfrm>
            <a:off x="278575" y="2470100"/>
            <a:ext cx="2615236" cy="1795199"/>
          </a:xfrm>
          <a:prstGeom prst="rect">
            <a:avLst/>
          </a:prstGeom>
          <a:noFill/>
          <a:ln>
            <a:noFill/>
          </a:ln>
        </p:spPr>
      </p:pic>
      <p:sp>
        <p:nvSpPr>
          <p:cNvPr id="700" name="Google Shape;700;p41"/>
          <p:cNvSpPr txBox="1"/>
          <p:nvPr/>
        </p:nvSpPr>
        <p:spPr>
          <a:xfrm>
            <a:off x="322100" y="4265300"/>
            <a:ext cx="2571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200" b="1">
                <a:solidFill>
                  <a:schemeClr val="dk2"/>
                </a:solidFill>
                <a:latin typeface="Roboto Serif"/>
                <a:ea typeface="Roboto Serif"/>
                <a:cs typeface="Roboto Serif"/>
                <a:sym typeface="Roboto Serif"/>
              </a:rPr>
              <a:t>GREY SCALE + COLOR MASK</a:t>
            </a:r>
            <a:endParaRPr sz="1200" b="1">
              <a:solidFill>
                <a:schemeClr val="dk2"/>
              </a:solidFill>
              <a:latin typeface="Roboto Serif"/>
              <a:ea typeface="Roboto Serif"/>
              <a:cs typeface="Roboto Serif"/>
              <a:sym typeface="Roboto Serif"/>
            </a:endParaRPr>
          </a:p>
        </p:txBody>
      </p:sp>
      <p:pic>
        <p:nvPicPr>
          <p:cNvPr id="701" name="Google Shape;701;p41"/>
          <p:cNvPicPr preferRelativeResize="0"/>
          <p:nvPr/>
        </p:nvPicPr>
        <p:blipFill>
          <a:blip r:embed="rId5">
            <a:alphaModFix/>
          </a:blip>
          <a:stretch>
            <a:fillRect/>
          </a:stretch>
        </p:blipFill>
        <p:spPr>
          <a:xfrm>
            <a:off x="3448250" y="2470100"/>
            <a:ext cx="2436800" cy="1795200"/>
          </a:xfrm>
          <a:prstGeom prst="rect">
            <a:avLst/>
          </a:prstGeom>
          <a:noFill/>
          <a:ln>
            <a:noFill/>
          </a:ln>
        </p:spPr>
      </p:pic>
      <p:sp>
        <p:nvSpPr>
          <p:cNvPr id="702" name="Google Shape;702;p41"/>
          <p:cNvSpPr txBox="1"/>
          <p:nvPr/>
        </p:nvSpPr>
        <p:spPr>
          <a:xfrm>
            <a:off x="3428700" y="4265300"/>
            <a:ext cx="2436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Roboto Serif"/>
                <a:ea typeface="Roboto Serif"/>
                <a:cs typeface="Roboto Serif"/>
                <a:sym typeface="Roboto Serif"/>
              </a:rPr>
              <a:t>EDGE DETECTION</a:t>
            </a:r>
            <a:endParaRPr sz="1200" b="1">
              <a:solidFill>
                <a:schemeClr val="dk2"/>
              </a:solidFill>
              <a:latin typeface="Roboto Serif"/>
              <a:ea typeface="Roboto Serif"/>
              <a:cs typeface="Roboto Serif"/>
              <a:sym typeface="Roboto Serif"/>
            </a:endParaRPr>
          </a:p>
        </p:txBody>
      </p:sp>
      <p:pic>
        <p:nvPicPr>
          <p:cNvPr id="703" name="Google Shape;703;p41"/>
          <p:cNvPicPr preferRelativeResize="0"/>
          <p:nvPr/>
        </p:nvPicPr>
        <p:blipFill>
          <a:blip r:embed="rId6">
            <a:alphaModFix/>
          </a:blip>
          <a:stretch>
            <a:fillRect/>
          </a:stretch>
        </p:blipFill>
        <p:spPr>
          <a:xfrm>
            <a:off x="6470820" y="2470100"/>
            <a:ext cx="2397929" cy="1795200"/>
          </a:xfrm>
          <a:prstGeom prst="rect">
            <a:avLst/>
          </a:prstGeom>
          <a:noFill/>
          <a:ln>
            <a:noFill/>
          </a:ln>
        </p:spPr>
      </p:pic>
      <p:sp>
        <p:nvSpPr>
          <p:cNvPr id="704" name="Google Shape;704;p41"/>
          <p:cNvSpPr txBox="1"/>
          <p:nvPr/>
        </p:nvSpPr>
        <p:spPr>
          <a:xfrm>
            <a:off x="6476700" y="4265300"/>
            <a:ext cx="2436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Roboto Serif"/>
                <a:ea typeface="Roboto Serif"/>
                <a:cs typeface="Roboto Serif"/>
                <a:sym typeface="Roboto Serif"/>
              </a:rPr>
              <a:t>OBJECT DETECTION</a:t>
            </a:r>
            <a:endParaRPr sz="1200" b="1">
              <a:solidFill>
                <a:schemeClr val="dk2"/>
              </a:solidFill>
              <a:latin typeface="Roboto Serif"/>
              <a:ea typeface="Roboto Serif"/>
              <a:cs typeface="Roboto Serif"/>
              <a:sym typeface="Roboto Serif"/>
            </a:endParaRPr>
          </a:p>
        </p:txBody>
      </p:sp>
      <p:sp>
        <p:nvSpPr>
          <p:cNvPr id="705" name="Google Shape;705;p41"/>
          <p:cNvSpPr txBox="1"/>
          <p:nvPr/>
        </p:nvSpPr>
        <p:spPr>
          <a:xfrm>
            <a:off x="6676338" y="1017725"/>
            <a:ext cx="1986900" cy="737400"/>
          </a:xfrm>
          <a:prstGeom prst="rect">
            <a:avLst/>
          </a:prstGeom>
          <a:solidFill>
            <a:srgbClr val="B6D7A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2"/>
                </a:solidFill>
                <a:latin typeface="Roboto Serif"/>
                <a:ea typeface="Roboto Serif"/>
                <a:cs typeface="Roboto Serif"/>
                <a:sym typeface="Roboto Serif"/>
              </a:rPr>
              <a:t>X = 133</a:t>
            </a:r>
            <a:endParaRPr sz="1500" b="1">
              <a:solidFill>
                <a:schemeClr val="dk2"/>
              </a:solidFill>
              <a:latin typeface="Roboto Serif"/>
              <a:ea typeface="Roboto Serif"/>
              <a:cs typeface="Roboto Serif"/>
              <a:sym typeface="Roboto Serif"/>
            </a:endParaRPr>
          </a:p>
          <a:p>
            <a:pPr marL="0" lvl="0" indent="0" algn="ctr" rtl="0">
              <a:spcBef>
                <a:spcPts val="0"/>
              </a:spcBef>
              <a:spcAft>
                <a:spcPts val="0"/>
              </a:spcAft>
              <a:buNone/>
            </a:pPr>
            <a:r>
              <a:rPr lang="en" sz="1500" b="1">
                <a:solidFill>
                  <a:schemeClr val="dk2"/>
                </a:solidFill>
                <a:latin typeface="Roboto Serif"/>
                <a:ea typeface="Roboto Serif"/>
                <a:cs typeface="Roboto Serif"/>
                <a:sym typeface="Roboto Serif"/>
              </a:rPr>
              <a:t>Y = 308</a:t>
            </a:r>
            <a:endParaRPr sz="1500" b="1">
              <a:solidFill>
                <a:schemeClr val="dk2"/>
              </a:solidFill>
              <a:latin typeface="Roboto Serif"/>
              <a:ea typeface="Roboto Serif"/>
              <a:cs typeface="Roboto Serif"/>
              <a:sym typeface="Roboto Serif"/>
            </a:endParaRPr>
          </a:p>
        </p:txBody>
      </p:sp>
      <p:cxnSp>
        <p:nvCxnSpPr>
          <p:cNvPr id="706" name="Google Shape;706;p41"/>
          <p:cNvCxnSpPr>
            <a:stCxn id="697" idx="2"/>
            <a:endCxn id="699" idx="0"/>
          </p:cNvCxnSpPr>
          <p:nvPr/>
        </p:nvCxnSpPr>
        <p:spPr>
          <a:xfrm>
            <a:off x="1582507" y="2145226"/>
            <a:ext cx="3600" cy="324900"/>
          </a:xfrm>
          <a:prstGeom prst="straightConnector1">
            <a:avLst/>
          </a:prstGeom>
          <a:noFill/>
          <a:ln w="9525" cap="flat" cmpd="sng">
            <a:solidFill>
              <a:schemeClr val="dk2"/>
            </a:solidFill>
            <a:prstDash val="solid"/>
            <a:round/>
            <a:headEnd type="none" w="med" len="med"/>
            <a:tailEnd type="stealth" w="med" len="med"/>
          </a:ln>
        </p:spPr>
      </p:cxnSp>
      <p:cxnSp>
        <p:nvCxnSpPr>
          <p:cNvPr id="707" name="Google Shape;707;p41"/>
          <p:cNvCxnSpPr>
            <a:stCxn id="699" idx="3"/>
            <a:endCxn id="701" idx="1"/>
          </p:cNvCxnSpPr>
          <p:nvPr/>
        </p:nvCxnSpPr>
        <p:spPr>
          <a:xfrm>
            <a:off x="2893811" y="3367700"/>
            <a:ext cx="554400" cy="0"/>
          </a:xfrm>
          <a:prstGeom prst="straightConnector1">
            <a:avLst/>
          </a:prstGeom>
          <a:noFill/>
          <a:ln w="9525" cap="flat" cmpd="sng">
            <a:solidFill>
              <a:schemeClr val="dk2"/>
            </a:solidFill>
            <a:prstDash val="solid"/>
            <a:round/>
            <a:headEnd type="none" w="med" len="med"/>
            <a:tailEnd type="stealth" w="med" len="med"/>
          </a:ln>
        </p:spPr>
      </p:cxnSp>
      <p:cxnSp>
        <p:nvCxnSpPr>
          <p:cNvPr id="708" name="Google Shape;708;p41"/>
          <p:cNvCxnSpPr>
            <a:stCxn id="701" idx="3"/>
            <a:endCxn id="703" idx="1"/>
          </p:cNvCxnSpPr>
          <p:nvPr/>
        </p:nvCxnSpPr>
        <p:spPr>
          <a:xfrm>
            <a:off x="5885050" y="3367700"/>
            <a:ext cx="585900" cy="0"/>
          </a:xfrm>
          <a:prstGeom prst="straightConnector1">
            <a:avLst/>
          </a:prstGeom>
          <a:noFill/>
          <a:ln w="9525" cap="flat" cmpd="sng">
            <a:solidFill>
              <a:schemeClr val="dk2"/>
            </a:solidFill>
            <a:prstDash val="solid"/>
            <a:round/>
            <a:headEnd type="none" w="med" len="med"/>
            <a:tailEnd type="stealth" w="med" len="med"/>
          </a:ln>
        </p:spPr>
      </p:cxnSp>
      <p:cxnSp>
        <p:nvCxnSpPr>
          <p:cNvPr id="709" name="Google Shape;709;p41"/>
          <p:cNvCxnSpPr>
            <a:stCxn id="703" idx="0"/>
            <a:endCxn id="705" idx="2"/>
          </p:cNvCxnSpPr>
          <p:nvPr/>
        </p:nvCxnSpPr>
        <p:spPr>
          <a:xfrm rot="10800000">
            <a:off x="7669785" y="1755200"/>
            <a:ext cx="0" cy="714900"/>
          </a:xfrm>
          <a:prstGeom prst="straightConnector1">
            <a:avLst/>
          </a:prstGeom>
          <a:noFill/>
          <a:ln w="9525" cap="flat" cmpd="sng">
            <a:solidFill>
              <a:schemeClr val="dk2"/>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0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5212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Goals</a:t>
            </a:r>
            <a:endParaRPr/>
          </a:p>
        </p:txBody>
      </p:sp>
      <p:sp>
        <p:nvSpPr>
          <p:cNvPr id="70" name="Google Shape;70;p1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Project Goals</a:t>
            </a:r>
            <a:endParaRPr b="1"/>
          </a:p>
          <a:p>
            <a:pPr marL="457200" lvl="0" indent="-317500" algn="l" rtl="0">
              <a:spcBef>
                <a:spcPts val="1000"/>
              </a:spcBef>
              <a:spcAft>
                <a:spcPts val="0"/>
              </a:spcAft>
              <a:buSzPts val="1400"/>
              <a:buChar char="●"/>
            </a:pPr>
            <a:r>
              <a:rPr lang="en"/>
              <a:t>Camera produces images for the system to analyze</a:t>
            </a:r>
            <a:endParaRPr/>
          </a:p>
          <a:p>
            <a:pPr marL="457200" lvl="0" indent="-317500" algn="l" rtl="0">
              <a:spcBef>
                <a:spcPts val="1000"/>
              </a:spcBef>
              <a:spcAft>
                <a:spcPts val="0"/>
              </a:spcAft>
              <a:buSzPts val="1400"/>
              <a:buChar char="●"/>
            </a:pPr>
            <a:r>
              <a:rPr lang="en"/>
              <a:t>Computer vision algorithm processes image received</a:t>
            </a:r>
            <a:endParaRPr/>
          </a:p>
          <a:p>
            <a:pPr marL="457200" lvl="0" indent="-317500" algn="l" rtl="0">
              <a:spcBef>
                <a:spcPts val="1000"/>
              </a:spcBef>
              <a:spcAft>
                <a:spcPts val="0"/>
              </a:spcAft>
              <a:buSzPts val="1400"/>
              <a:buChar char="●"/>
            </a:pPr>
            <a:r>
              <a:rPr lang="en"/>
              <a:t>Produce a meaningful output that tracks the object’s position</a:t>
            </a:r>
            <a:endParaRPr/>
          </a:p>
          <a:p>
            <a:pPr marL="457200" lvl="0" indent="-317500" algn="l" rtl="0">
              <a:spcBef>
                <a:spcPts val="1000"/>
              </a:spcBef>
              <a:spcAft>
                <a:spcPts val="1000"/>
              </a:spcAft>
              <a:buSzPts val="1400"/>
              <a:buChar char="●"/>
            </a:pPr>
            <a:r>
              <a:rPr lang="en"/>
              <a:t>Produce a visual with the modified images</a:t>
            </a:r>
            <a:endParaRPr/>
          </a:p>
        </p:txBody>
      </p:sp>
      <p:sp>
        <p:nvSpPr>
          <p:cNvPr id="71" name="Google Shape;7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
        <p:nvSpPr>
          <p:cNvPr id="72" name="Google Shape;72;p1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Simulation Goals</a:t>
            </a:r>
            <a:endParaRPr b="1"/>
          </a:p>
          <a:p>
            <a:pPr marL="457200" lvl="0" indent="-317500" algn="l" rtl="0">
              <a:lnSpc>
                <a:spcPct val="150000"/>
              </a:lnSpc>
              <a:spcBef>
                <a:spcPts val="1200"/>
              </a:spcBef>
              <a:spcAft>
                <a:spcPts val="0"/>
              </a:spcAft>
              <a:buSzPts val="1400"/>
              <a:buChar char="●"/>
            </a:pPr>
            <a:r>
              <a:rPr lang="en"/>
              <a:t>Synthesized each module individually</a:t>
            </a:r>
            <a:endParaRPr/>
          </a:p>
          <a:p>
            <a:pPr marL="457200" lvl="0" indent="-317500" algn="l" rtl="0">
              <a:lnSpc>
                <a:spcPct val="150000"/>
              </a:lnSpc>
              <a:spcBef>
                <a:spcPts val="0"/>
              </a:spcBef>
              <a:spcAft>
                <a:spcPts val="0"/>
              </a:spcAft>
              <a:buSzPts val="1400"/>
              <a:buChar char="●"/>
            </a:pPr>
            <a:r>
              <a:rPr lang="en"/>
              <a:t>UART recognizes and receives image</a:t>
            </a:r>
            <a:endParaRPr/>
          </a:p>
          <a:p>
            <a:pPr marL="457200" lvl="0" indent="-317500" algn="l" rtl="0">
              <a:lnSpc>
                <a:spcPct val="150000"/>
              </a:lnSpc>
              <a:spcBef>
                <a:spcPts val="0"/>
              </a:spcBef>
              <a:spcAft>
                <a:spcPts val="0"/>
              </a:spcAft>
              <a:buSzPts val="1400"/>
              <a:buChar char="●"/>
            </a:pPr>
            <a:r>
              <a:rPr lang="en"/>
              <a:t>CV Algorithms providing meaningful outputs</a:t>
            </a:r>
            <a:endParaRPr/>
          </a:p>
          <a:p>
            <a:pPr marL="457200" lvl="0" indent="-317500" algn="l" rtl="0">
              <a:lnSpc>
                <a:spcPct val="150000"/>
              </a:lnSpc>
              <a:spcBef>
                <a:spcPts val="0"/>
              </a:spcBef>
              <a:spcAft>
                <a:spcPts val="0"/>
              </a:spcAft>
              <a:buSzPts val="1400"/>
              <a:buChar char="●"/>
            </a:pPr>
            <a:r>
              <a:rPr lang="en"/>
              <a:t>Visual output for simulated ball X &amp; Y coordinates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13"/>
        <p:cNvGrpSpPr/>
        <p:nvPr/>
      </p:nvGrpSpPr>
      <p:grpSpPr>
        <a:xfrm>
          <a:off x="0" y="0"/>
          <a:ext cx="0" cy="0"/>
          <a:chOff x="0" y="0"/>
          <a:chExt cx="0" cy="0"/>
        </a:xfrm>
      </p:grpSpPr>
      <p:sp>
        <p:nvSpPr>
          <p:cNvPr id="714" name="Google Shape;714;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
        <p:nvSpPr>
          <p:cNvPr id="715" name="Google Shape;715;p42"/>
          <p:cNvSpPr txBox="1"/>
          <p:nvPr/>
        </p:nvSpPr>
        <p:spPr>
          <a:xfrm>
            <a:off x="6883725" y="4595125"/>
            <a:ext cx="17574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800">
                <a:solidFill>
                  <a:schemeClr val="dk2"/>
                </a:solidFill>
                <a:latin typeface="Roboto Serif"/>
                <a:ea typeface="Roboto Serif"/>
                <a:cs typeface="Roboto Serif"/>
                <a:sym typeface="Roboto Serif"/>
              </a:rPr>
              <a:t>Visaal</a:t>
            </a:r>
            <a:endParaRPr sz="1800">
              <a:solidFill>
                <a:schemeClr val="dk2"/>
              </a:solidFill>
              <a:latin typeface="Roboto Serif"/>
              <a:ea typeface="Roboto Serif"/>
              <a:cs typeface="Roboto Serif"/>
              <a:sym typeface="Roboto Serif"/>
            </a:endParaRPr>
          </a:p>
        </p:txBody>
      </p:sp>
      <p:sp>
        <p:nvSpPr>
          <p:cNvPr id="716" name="Google Shape;716;p42"/>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17" name="Google Shape;717;p42"/>
          <p:cNvSpPr/>
          <p:nvPr/>
        </p:nvSpPr>
        <p:spPr>
          <a:xfrm>
            <a:off x="342375" y="1825975"/>
            <a:ext cx="2125800" cy="2308800"/>
          </a:xfrm>
          <a:prstGeom prst="roundRect">
            <a:avLst>
              <a:gd name="adj" fmla="val 16667"/>
            </a:avLst>
          </a:prstGeom>
          <a:solidFill>
            <a:schemeClr val="lt2"/>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718" name="Google Shape;718;p42"/>
          <p:cNvSpPr/>
          <p:nvPr/>
        </p:nvSpPr>
        <p:spPr>
          <a:xfrm>
            <a:off x="3466575" y="1826200"/>
            <a:ext cx="2125800" cy="2308800"/>
          </a:xfrm>
          <a:prstGeom prst="roundRect">
            <a:avLst>
              <a:gd name="adj" fmla="val 16667"/>
            </a:avLst>
          </a:prstGeom>
          <a:solidFill>
            <a:schemeClr val="lt2"/>
          </a:solidFill>
          <a:ln w="762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719" name="Google Shape;719;p42"/>
          <p:cNvSpPr/>
          <p:nvPr/>
        </p:nvSpPr>
        <p:spPr>
          <a:xfrm>
            <a:off x="6590775" y="1826075"/>
            <a:ext cx="2125800" cy="2308800"/>
          </a:xfrm>
          <a:prstGeom prst="roundRect">
            <a:avLst>
              <a:gd name="adj" fmla="val 16667"/>
            </a:avLst>
          </a:prstGeom>
          <a:solidFill>
            <a:schemeClr val="lt2"/>
          </a:solidFill>
          <a:ln w="7620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pic>
        <p:nvPicPr>
          <p:cNvPr id="720" name="Google Shape;720;p42"/>
          <p:cNvPicPr preferRelativeResize="0"/>
          <p:nvPr/>
        </p:nvPicPr>
        <p:blipFill>
          <a:blip r:embed="rId3">
            <a:alphaModFix/>
          </a:blip>
          <a:stretch>
            <a:fillRect/>
          </a:stretch>
        </p:blipFill>
        <p:spPr>
          <a:xfrm>
            <a:off x="543175" y="2169275"/>
            <a:ext cx="1622650" cy="1622650"/>
          </a:xfrm>
          <a:prstGeom prst="rect">
            <a:avLst/>
          </a:prstGeom>
          <a:noFill/>
          <a:ln>
            <a:noFill/>
          </a:ln>
        </p:spPr>
      </p:pic>
      <p:pic>
        <p:nvPicPr>
          <p:cNvPr id="721" name="Google Shape;721;p42"/>
          <p:cNvPicPr preferRelativeResize="0"/>
          <p:nvPr/>
        </p:nvPicPr>
        <p:blipFill>
          <a:blip r:embed="rId4">
            <a:alphaModFix/>
          </a:blip>
          <a:stretch>
            <a:fillRect/>
          </a:stretch>
        </p:blipFill>
        <p:spPr>
          <a:xfrm>
            <a:off x="3593312" y="2041300"/>
            <a:ext cx="1872325" cy="1869000"/>
          </a:xfrm>
          <a:prstGeom prst="rect">
            <a:avLst/>
          </a:prstGeom>
          <a:noFill/>
          <a:ln>
            <a:noFill/>
          </a:ln>
        </p:spPr>
      </p:pic>
      <p:pic>
        <p:nvPicPr>
          <p:cNvPr id="722" name="Google Shape;722;p42"/>
          <p:cNvPicPr preferRelativeResize="0"/>
          <p:nvPr/>
        </p:nvPicPr>
        <p:blipFill>
          <a:blip r:embed="rId5">
            <a:alphaModFix/>
          </a:blip>
          <a:stretch>
            <a:fillRect/>
          </a:stretch>
        </p:blipFill>
        <p:spPr>
          <a:xfrm>
            <a:off x="6701950" y="2011399"/>
            <a:ext cx="1964750" cy="1964776"/>
          </a:xfrm>
          <a:prstGeom prst="rect">
            <a:avLst/>
          </a:prstGeom>
          <a:noFill/>
          <a:ln>
            <a:noFill/>
          </a:ln>
        </p:spPr>
      </p:pic>
      <p:sp>
        <p:nvSpPr>
          <p:cNvPr id="723" name="Google Shape;723;p42"/>
          <p:cNvSpPr txBox="1">
            <a:spLocks noGrp="1"/>
          </p:cNvSpPr>
          <p:nvPr>
            <p:ph type="title"/>
          </p:nvPr>
        </p:nvSpPr>
        <p:spPr>
          <a:xfrm>
            <a:off x="311700" y="5506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000"/>
              <a:t>Ch3: Visual Output</a:t>
            </a:r>
            <a:endParaRPr sz="3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27"/>
        <p:cNvGrpSpPr/>
        <p:nvPr/>
      </p:nvGrpSpPr>
      <p:grpSpPr>
        <a:xfrm>
          <a:off x="0" y="0"/>
          <a:ext cx="0" cy="0"/>
          <a:chOff x="0" y="0"/>
          <a:chExt cx="0" cy="0"/>
        </a:xfrm>
      </p:grpSpPr>
      <p:sp>
        <p:nvSpPr>
          <p:cNvPr id="728" name="Google Shape;728;p43"/>
          <p:cNvSpPr txBox="1">
            <a:spLocks noGrp="1"/>
          </p:cNvSpPr>
          <p:nvPr>
            <p:ph type="title"/>
          </p:nvPr>
        </p:nvSpPr>
        <p:spPr>
          <a:xfrm>
            <a:off x="282475" y="228550"/>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Flowchart</a:t>
            </a:r>
            <a:endParaRPr/>
          </a:p>
        </p:txBody>
      </p:sp>
      <p:sp>
        <p:nvSpPr>
          <p:cNvPr id="729" name="Google Shape;729;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pic>
        <p:nvPicPr>
          <p:cNvPr id="730" name="Google Shape;730;p43"/>
          <p:cNvPicPr preferRelativeResize="0"/>
          <p:nvPr/>
        </p:nvPicPr>
        <p:blipFill>
          <a:blip r:embed="rId3">
            <a:alphaModFix/>
          </a:blip>
          <a:stretch>
            <a:fillRect/>
          </a:stretch>
        </p:blipFill>
        <p:spPr>
          <a:xfrm>
            <a:off x="2683900" y="975300"/>
            <a:ext cx="3838340" cy="403745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34"/>
        <p:cNvGrpSpPr/>
        <p:nvPr/>
      </p:nvGrpSpPr>
      <p:grpSpPr>
        <a:xfrm>
          <a:off x="0" y="0"/>
          <a:ext cx="0" cy="0"/>
          <a:chOff x="0" y="0"/>
          <a:chExt cx="0" cy="0"/>
        </a:xfrm>
      </p:grpSpPr>
      <p:sp>
        <p:nvSpPr>
          <p:cNvPr id="735" name="Google Shape;735;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BLOCK DIAGRAM: WORKING AND CONNECTIONS</a:t>
            </a:r>
            <a:endParaRPr/>
          </a:p>
        </p:txBody>
      </p:sp>
      <p:sp>
        <p:nvSpPr>
          <p:cNvPr id="736" name="Google Shape;736;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pic>
        <p:nvPicPr>
          <p:cNvPr id="737" name="Google Shape;737;p44"/>
          <p:cNvPicPr preferRelativeResize="0"/>
          <p:nvPr/>
        </p:nvPicPr>
        <p:blipFill>
          <a:blip r:embed="rId3">
            <a:alphaModFix/>
          </a:blip>
          <a:stretch>
            <a:fillRect/>
          </a:stretch>
        </p:blipFill>
        <p:spPr>
          <a:xfrm>
            <a:off x="720938" y="1139400"/>
            <a:ext cx="7702124" cy="3820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41"/>
        <p:cNvGrpSpPr/>
        <p:nvPr/>
      </p:nvGrpSpPr>
      <p:grpSpPr>
        <a:xfrm>
          <a:off x="0" y="0"/>
          <a:ext cx="0" cy="0"/>
          <a:chOff x="0" y="0"/>
          <a:chExt cx="0" cy="0"/>
        </a:xfrm>
      </p:grpSpPr>
      <p:sp>
        <p:nvSpPr>
          <p:cNvPr id="742" name="Google Shape;742;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
        <p:nvSpPr>
          <p:cNvPr id="743" name="Google Shape;743;p4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44" name="Google Shape;744;p45"/>
          <p:cNvSpPr txBox="1"/>
          <p:nvPr/>
        </p:nvSpPr>
        <p:spPr>
          <a:xfrm>
            <a:off x="462925" y="1015975"/>
            <a:ext cx="3369600" cy="379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rgbClr val="00979D"/>
                </a:solidFill>
                <a:latin typeface="Consolas"/>
                <a:ea typeface="Consolas"/>
                <a:cs typeface="Consolas"/>
                <a:sym typeface="Consolas"/>
              </a:rPr>
              <a:t>always</a:t>
            </a:r>
            <a:r>
              <a:rPr lang="en" sz="1100">
                <a:solidFill>
                  <a:srgbClr val="434F54"/>
                </a:solidFill>
                <a:latin typeface="Consolas"/>
                <a:ea typeface="Consolas"/>
                <a:cs typeface="Consolas"/>
                <a:sym typeface="Consolas"/>
              </a:rPr>
              <a:t> @(*) </a:t>
            </a:r>
            <a:r>
              <a:rPr lang="en" sz="1100">
                <a:solidFill>
                  <a:srgbClr val="00979D"/>
                </a:solidFill>
                <a:latin typeface="Consolas"/>
                <a:ea typeface="Consolas"/>
                <a:cs typeface="Consolas"/>
                <a:sym typeface="Consolas"/>
              </a:rPr>
              <a:t>begin</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a:t>
            </a:r>
            <a:r>
              <a:rPr lang="en" sz="1100">
                <a:solidFill>
                  <a:srgbClr val="00979D"/>
                </a:solidFill>
                <a:latin typeface="Consolas"/>
                <a:ea typeface="Consolas"/>
                <a:cs typeface="Consolas"/>
                <a:sym typeface="Consolas"/>
              </a:rPr>
              <a:t>if</a:t>
            </a:r>
            <a:r>
              <a:rPr lang="en" sz="1100">
                <a:solidFill>
                  <a:srgbClr val="434F54"/>
                </a:solidFill>
                <a:latin typeface="Consolas"/>
                <a:ea typeface="Consolas"/>
                <a:cs typeface="Consolas"/>
                <a:sym typeface="Consolas"/>
              </a:rPr>
              <a:t> (vga_blank | ~inBounds) </a:t>
            </a:r>
            <a:r>
              <a:rPr lang="en" sz="1100">
                <a:solidFill>
                  <a:srgbClr val="00979D"/>
                </a:solidFill>
                <a:latin typeface="Consolas"/>
                <a:ea typeface="Consolas"/>
                <a:cs typeface="Consolas"/>
                <a:sym typeface="Consolas"/>
              </a:rPr>
              <a:t>begin</a:t>
            </a:r>
            <a:r>
              <a:rPr lang="en" sz="1100">
                <a:solidFill>
                  <a:srgbClr val="434F54"/>
                </a:solidFill>
                <a:latin typeface="Consolas"/>
                <a:ea typeface="Consolas"/>
                <a:cs typeface="Consolas"/>
                <a:sym typeface="Consolas"/>
              </a:rPr>
              <a:t> </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red = </a:t>
            </a:r>
            <a:r>
              <a:rPr lang="en" sz="1100">
                <a:solidFill>
                  <a:srgbClr val="8A7B52"/>
                </a:solidFill>
                <a:latin typeface="Consolas"/>
                <a:ea typeface="Consolas"/>
                <a:cs typeface="Consolas"/>
                <a:sym typeface="Consolas"/>
              </a:rPr>
              <a:t>0</a:t>
            </a:r>
            <a:r>
              <a:rPr lang="en" sz="1100">
                <a:solidFill>
                  <a:srgbClr val="434F54"/>
                </a:solidFill>
                <a:latin typeface="Consolas"/>
                <a:ea typeface="Consolas"/>
                <a:cs typeface="Consolas"/>
                <a:sym typeface="Consolas"/>
              </a:rPr>
              <a:t>;</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green = </a:t>
            </a:r>
            <a:r>
              <a:rPr lang="en" sz="1100">
                <a:solidFill>
                  <a:srgbClr val="8A7B52"/>
                </a:solidFill>
                <a:latin typeface="Consolas"/>
                <a:ea typeface="Consolas"/>
                <a:cs typeface="Consolas"/>
                <a:sym typeface="Consolas"/>
              </a:rPr>
              <a:t>0</a:t>
            </a:r>
            <a:r>
              <a:rPr lang="en" sz="1100">
                <a:solidFill>
                  <a:srgbClr val="434F54"/>
                </a:solidFill>
                <a:latin typeface="Consolas"/>
                <a:ea typeface="Consolas"/>
                <a:cs typeface="Consolas"/>
                <a:sym typeface="Consolas"/>
              </a:rPr>
              <a:t>;</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blue = </a:t>
            </a:r>
            <a:r>
              <a:rPr lang="en" sz="1100">
                <a:solidFill>
                  <a:srgbClr val="8A7B52"/>
                </a:solidFill>
                <a:latin typeface="Consolas"/>
                <a:ea typeface="Consolas"/>
                <a:cs typeface="Consolas"/>
                <a:sym typeface="Consolas"/>
              </a:rPr>
              <a:t>0</a:t>
            </a:r>
            <a:r>
              <a:rPr lang="en" sz="1100">
                <a:solidFill>
                  <a:srgbClr val="434F54"/>
                </a:solidFill>
                <a:latin typeface="Consolas"/>
                <a:ea typeface="Consolas"/>
                <a:cs typeface="Consolas"/>
                <a:sym typeface="Consolas"/>
              </a:rPr>
              <a:t>;</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a:t>
            </a:r>
            <a:r>
              <a:rPr lang="en" sz="1100">
                <a:solidFill>
                  <a:srgbClr val="00979D"/>
                </a:solidFill>
                <a:latin typeface="Consolas"/>
                <a:ea typeface="Consolas"/>
                <a:cs typeface="Consolas"/>
                <a:sym typeface="Consolas"/>
              </a:rPr>
              <a:t>end</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a:t>
            </a:r>
            <a:r>
              <a:rPr lang="en" sz="1100">
                <a:solidFill>
                  <a:srgbClr val="00979D"/>
                </a:solidFill>
                <a:latin typeface="Consolas"/>
                <a:ea typeface="Consolas"/>
                <a:cs typeface="Consolas"/>
                <a:sym typeface="Consolas"/>
              </a:rPr>
              <a:t>else</a:t>
            </a:r>
            <a:r>
              <a:rPr lang="en" sz="1100">
                <a:solidFill>
                  <a:srgbClr val="434F54"/>
                </a:solidFill>
                <a:latin typeface="Consolas"/>
                <a:ea typeface="Consolas"/>
                <a:cs typeface="Consolas"/>
                <a:sym typeface="Consolas"/>
              </a:rPr>
              <a:t> </a:t>
            </a:r>
            <a:r>
              <a:rPr lang="en" sz="1100">
                <a:solidFill>
                  <a:srgbClr val="00979D"/>
                </a:solidFill>
                <a:latin typeface="Consolas"/>
                <a:ea typeface="Consolas"/>
                <a:cs typeface="Consolas"/>
                <a:sym typeface="Consolas"/>
              </a:rPr>
              <a:t>begin</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a:t>
            </a:r>
            <a:r>
              <a:rPr lang="en" sz="1100">
                <a:solidFill>
                  <a:srgbClr val="00979D"/>
                </a:solidFill>
                <a:latin typeface="Consolas"/>
                <a:ea typeface="Consolas"/>
                <a:cs typeface="Consolas"/>
                <a:sym typeface="Consolas"/>
              </a:rPr>
              <a:t>if</a:t>
            </a:r>
            <a:r>
              <a:rPr lang="en" sz="1100">
                <a:solidFill>
                  <a:srgbClr val="434F54"/>
                </a:solidFill>
                <a:latin typeface="Consolas"/>
                <a:ea typeface="Consolas"/>
                <a:cs typeface="Consolas"/>
                <a:sym typeface="Consolas"/>
              </a:rPr>
              <a:t> (ballDetections) </a:t>
            </a:r>
            <a:r>
              <a:rPr lang="en" sz="1100">
                <a:solidFill>
                  <a:srgbClr val="00979D"/>
                </a:solidFill>
                <a:latin typeface="Consolas"/>
                <a:ea typeface="Consolas"/>
                <a:cs typeface="Consolas"/>
                <a:sym typeface="Consolas"/>
              </a:rPr>
              <a:t>begin</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red &lt;= </a:t>
            </a:r>
            <a:r>
              <a:rPr lang="en" sz="1100">
                <a:solidFill>
                  <a:srgbClr val="8A7B52"/>
                </a:solidFill>
                <a:latin typeface="Consolas"/>
                <a:ea typeface="Consolas"/>
                <a:cs typeface="Consolas"/>
                <a:sym typeface="Consolas"/>
              </a:rPr>
              <a:t>4'h0</a:t>
            </a:r>
            <a:r>
              <a:rPr lang="en" sz="1100">
                <a:solidFill>
                  <a:srgbClr val="434F54"/>
                </a:solidFill>
                <a:latin typeface="Consolas"/>
                <a:ea typeface="Consolas"/>
                <a:cs typeface="Consolas"/>
                <a:sym typeface="Consolas"/>
              </a:rPr>
              <a:t>; </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green &lt;= </a:t>
            </a:r>
            <a:r>
              <a:rPr lang="en" sz="1100">
                <a:solidFill>
                  <a:srgbClr val="8A7B52"/>
                </a:solidFill>
                <a:latin typeface="Consolas"/>
                <a:ea typeface="Consolas"/>
                <a:cs typeface="Consolas"/>
                <a:sym typeface="Consolas"/>
              </a:rPr>
              <a:t>4'h0</a:t>
            </a:r>
            <a:r>
              <a:rPr lang="en" sz="1100">
                <a:solidFill>
                  <a:srgbClr val="434F54"/>
                </a:solidFill>
                <a:latin typeface="Consolas"/>
                <a:ea typeface="Consolas"/>
                <a:cs typeface="Consolas"/>
                <a:sym typeface="Consolas"/>
              </a:rPr>
              <a:t>; </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blue &lt;= </a:t>
            </a:r>
            <a:r>
              <a:rPr lang="en" sz="1100">
                <a:solidFill>
                  <a:srgbClr val="8A7B52"/>
                </a:solidFill>
                <a:latin typeface="Consolas"/>
                <a:ea typeface="Consolas"/>
                <a:cs typeface="Consolas"/>
                <a:sym typeface="Consolas"/>
              </a:rPr>
              <a:t>4'hF</a:t>
            </a:r>
            <a:r>
              <a:rPr lang="en" sz="1100">
                <a:solidFill>
                  <a:srgbClr val="434F54"/>
                </a:solidFill>
                <a:latin typeface="Consolas"/>
                <a:ea typeface="Consolas"/>
                <a:cs typeface="Consolas"/>
                <a:sym typeface="Consolas"/>
              </a:rPr>
              <a:t>; </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a:t>
            </a:r>
            <a:r>
              <a:rPr lang="en" sz="1100">
                <a:solidFill>
                  <a:srgbClr val="00979D"/>
                </a:solidFill>
                <a:latin typeface="Consolas"/>
                <a:ea typeface="Consolas"/>
                <a:cs typeface="Consolas"/>
                <a:sym typeface="Consolas"/>
              </a:rPr>
              <a:t>end</a:t>
            </a:r>
            <a:r>
              <a:rPr lang="en" sz="1100">
                <a:solidFill>
                  <a:srgbClr val="434F54"/>
                </a:solidFill>
                <a:latin typeface="Consolas"/>
                <a:ea typeface="Consolas"/>
                <a:cs typeface="Consolas"/>
                <a:sym typeface="Consolas"/>
              </a:rPr>
              <a:t> </a:t>
            </a:r>
            <a:r>
              <a:rPr lang="en" sz="1100">
                <a:solidFill>
                  <a:srgbClr val="00979D"/>
                </a:solidFill>
                <a:latin typeface="Consolas"/>
                <a:ea typeface="Consolas"/>
                <a:cs typeface="Consolas"/>
                <a:sym typeface="Consolas"/>
              </a:rPr>
              <a:t>else</a:t>
            </a:r>
            <a:r>
              <a:rPr lang="en" sz="1100">
                <a:solidFill>
                  <a:srgbClr val="434F54"/>
                </a:solidFill>
                <a:latin typeface="Consolas"/>
                <a:ea typeface="Consolas"/>
                <a:cs typeface="Consolas"/>
                <a:sym typeface="Consolas"/>
              </a:rPr>
              <a:t> </a:t>
            </a:r>
            <a:r>
              <a:rPr lang="en" sz="1100">
                <a:solidFill>
                  <a:srgbClr val="00979D"/>
                </a:solidFill>
                <a:latin typeface="Consolas"/>
                <a:ea typeface="Consolas"/>
                <a:cs typeface="Consolas"/>
                <a:sym typeface="Consolas"/>
              </a:rPr>
              <a:t>begin</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red &lt;= </a:t>
            </a:r>
            <a:r>
              <a:rPr lang="en" sz="1100">
                <a:solidFill>
                  <a:srgbClr val="8A7B52"/>
                </a:solidFill>
                <a:latin typeface="Consolas"/>
                <a:ea typeface="Consolas"/>
                <a:cs typeface="Consolas"/>
                <a:sym typeface="Consolas"/>
              </a:rPr>
              <a:t>15</a:t>
            </a:r>
            <a:r>
              <a:rPr lang="en" sz="1100">
                <a:solidFill>
                  <a:srgbClr val="434F54"/>
                </a:solidFill>
                <a:latin typeface="Consolas"/>
                <a:ea typeface="Consolas"/>
                <a:cs typeface="Consolas"/>
                <a:sym typeface="Consolas"/>
              </a:rPr>
              <a:t>;</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green &lt;= </a:t>
            </a:r>
            <a:r>
              <a:rPr lang="en" sz="1100">
                <a:solidFill>
                  <a:srgbClr val="8A7B52"/>
                </a:solidFill>
                <a:latin typeface="Consolas"/>
                <a:ea typeface="Consolas"/>
                <a:cs typeface="Consolas"/>
                <a:sym typeface="Consolas"/>
              </a:rPr>
              <a:t>15</a:t>
            </a:r>
            <a:r>
              <a:rPr lang="en" sz="1100">
                <a:solidFill>
                  <a:srgbClr val="434F54"/>
                </a:solidFill>
                <a:latin typeface="Consolas"/>
                <a:ea typeface="Consolas"/>
                <a:cs typeface="Consolas"/>
                <a:sym typeface="Consolas"/>
              </a:rPr>
              <a:t>;</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blue &lt;= </a:t>
            </a:r>
            <a:r>
              <a:rPr lang="en" sz="1100">
                <a:solidFill>
                  <a:srgbClr val="8A7B52"/>
                </a:solidFill>
                <a:latin typeface="Consolas"/>
                <a:ea typeface="Consolas"/>
                <a:cs typeface="Consolas"/>
                <a:sym typeface="Consolas"/>
              </a:rPr>
              <a:t>15</a:t>
            </a:r>
            <a:r>
              <a:rPr lang="en" sz="1100">
                <a:solidFill>
                  <a:srgbClr val="434F54"/>
                </a:solidFill>
                <a:latin typeface="Consolas"/>
                <a:ea typeface="Consolas"/>
                <a:cs typeface="Consolas"/>
                <a:sym typeface="Consolas"/>
              </a:rPr>
              <a:t>;</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a:t>
            </a:r>
            <a:r>
              <a:rPr lang="en" sz="1100">
                <a:solidFill>
                  <a:srgbClr val="00979D"/>
                </a:solidFill>
                <a:latin typeface="Consolas"/>
                <a:ea typeface="Consolas"/>
                <a:cs typeface="Consolas"/>
                <a:sym typeface="Consolas"/>
              </a:rPr>
              <a:t>end</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a:t>
            </a:r>
            <a:r>
              <a:rPr lang="en" sz="1100">
                <a:solidFill>
                  <a:srgbClr val="00979D"/>
                </a:solidFill>
                <a:latin typeface="Consolas"/>
                <a:ea typeface="Consolas"/>
                <a:cs typeface="Consolas"/>
                <a:sym typeface="Consolas"/>
              </a:rPr>
              <a:t>end</a:t>
            </a:r>
            <a:br>
              <a:rPr lang="en" sz="1100">
                <a:solidFill>
                  <a:srgbClr val="434F54"/>
                </a:solidFill>
                <a:latin typeface="Consolas"/>
                <a:ea typeface="Consolas"/>
                <a:cs typeface="Consolas"/>
                <a:sym typeface="Consolas"/>
              </a:rPr>
            </a:br>
            <a:r>
              <a:rPr lang="en" sz="1100">
                <a:solidFill>
                  <a:srgbClr val="00979D"/>
                </a:solidFill>
                <a:latin typeface="Consolas"/>
                <a:ea typeface="Consolas"/>
                <a:cs typeface="Consolas"/>
                <a:sym typeface="Consolas"/>
              </a:rPr>
              <a:t>end</a:t>
            </a:r>
            <a:endParaRPr sz="1100"/>
          </a:p>
          <a:p>
            <a:pPr marL="0" lvl="0" indent="0" algn="l" rtl="0">
              <a:spcBef>
                <a:spcPts val="0"/>
              </a:spcBef>
              <a:spcAft>
                <a:spcPts val="0"/>
              </a:spcAft>
              <a:buNone/>
            </a:pPr>
            <a:endParaRPr sz="1800">
              <a:solidFill>
                <a:schemeClr val="dk2"/>
              </a:solidFill>
              <a:latin typeface="Roboto Serif"/>
              <a:ea typeface="Roboto Serif"/>
              <a:cs typeface="Roboto Serif"/>
              <a:sym typeface="Roboto Serif"/>
            </a:endParaRPr>
          </a:p>
        </p:txBody>
      </p:sp>
      <p:sp>
        <p:nvSpPr>
          <p:cNvPr id="745" name="Google Shape;745;p45"/>
          <p:cNvSpPr txBox="1"/>
          <p:nvPr/>
        </p:nvSpPr>
        <p:spPr>
          <a:xfrm>
            <a:off x="6413500" y="1192150"/>
            <a:ext cx="2472300" cy="34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Roboto Serif"/>
              <a:ea typeface="Roboto Serif"/>
              <a:cs typeface="Roboto Serif"/>
              <a:sym typeface="Roboto Serif"/>
            </a:endParaRPr>
          </a:p>
        </p:txBody>
      </p:sp>
      <p:sp>
        <p:nvSpPr>
          <p:cNvPr id="746" name="Google Shape;746;p45"/>
          <p:cNvSpPr txBox="1"/>
          <p:nvPr/>
        </p:nvSpPr>
        <p:spPr>
          <a:xfrm>
            <a:off x="6300850" y="1118425"/>
            <a:ext cx="2632200" cy="35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Roboto Serif"/>
              <a:ea typeface="Roboto Serif"/>
              <a:cs typeface="Roboto Serif"/>
              <a:sym typeface="Roboto Serif"/>
            </a:endParaRPr>
          </a:p>
        </p:txBody>
      </p:sp>
      <p:sp>
        <p:nvSpPr>
          <p:cNvPr id="747" name="Google Shape;747;p45"/>
          <p:cNvSpPr txBox="1"/>
          <p:nvPr/>
        </p:nvSpPr>
        <p:spPr>
          <a:xfrm>
            <a:off x="4572000" y="1038525"/>
            <a:ext cx="4248300" cy="37773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2"/>
              </a:buClr>
              <a:buSzPts val="1200"/>
              <a:buFont typeface="Roboto Serif"/>
              <a:buChar char="●"/>
            </a:pPr>
            <a:r>
              <a:rPr lang="en" sz="1200" b="1">
                <a:solidFill>
                  <a:schemeClr val="dk2"/>
                </a:solidFill>
                <a:latin typeface="Roboto Serif"/>
                <a:ea typeface="Roboto Serif"/>
                <a:cs typeface="Roboto Serif"/>
                <a:sym typeface="Roboto Serif"/>
              </a:rPr>
              <a:t>Blanking and Bounds Check: </a:t>
            </a:r>
            <a:r>
              <a:rPr lang="en" sz="1200">
                <a:solidFill>
                  <a:schemeClr val="dk2"/>
                </a:solidFill>
                <a:latin typeface="Roboto Serif"/>
                <a:ea typeface="Roboto Serif"/>
                <a:cs typeface="Roboto Serif"/>
                <a:sym typeface="Roboto Serif"/>
              </a:rPr>
              <a:t>The condition if (vga_blank | ~inBounds) checks whether the current pixel is in a blanking interval (vga_blank) or outside the displayable area of the VGA screen (~inBounds).</a:t>
            </a:r>
            <a:endParaRPr sz="1200">
              <a:solidFill>
                <a:schemeClr val="dk2"/>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dk2"/>
              </a:buClr>
              <a:buSzPts val="1200"/>
              <a:buFont typeface="Roboto Serif"/>
              <a:buChar char="●"/>
            </a:pPr>
            <a:r>
              <a:rPr lang="en" sz="1200" b="1">
                <a:solidFill>
                  <a:schemeClr val="dk2"/>
                </a:solidFill>
                <a:latin typeface="Roboto Serif"/>
                <a:ea typeface="Roboto Serif"/>
                <a:cs typeface="Roboto Serif"/>
                <a:sym typeface="Roboto Serif"/>
              </a:rPr>
              <a:t>Ball Detection: </a:t>
            </a:r>
            <a:r>
              <a:rPr lang="en" sz="1200">
                <a:solidFill>
                  <a:schemeClr val="dk2"/>
                </a:solidFill>
                <a:latin typeface="Roboto Serif"/>
                <a:ea typeface="Roboto Serif"/>
                <a:cs typeface="Roboto Serif"/>
                <a:sym typeface="Roboto Serif"/>
              </a:rPr>
              <a:t>The variable ballDetections is used to determine if the current pixel lies within the coordinates of the ball (ball_x, ball_y).</a:t>
            </a:r>
            <a:endParaRPr sz="1200">
              <a:solidFill>
                <a:schemeClr val="dk2"/>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dk2"/>
              </a:buClr>
              <a:buSzPts val="1200"/>
              <a:buFont typeface="Roboto Serif"/>
              <a:buChar char="●"/>
            </a:pPr>
            <a:r>
              <a:rPr lang="en" sz="1200" b="1">
                <a:solidFill>
                  <a:schemeClr val="dk2"/>
                </a:solidFill>
                <a:latin typeface="Roboto Serif"/>
                <a:ea typeface="Roboto Serif"/>
                <a:cs typeface="Roboto Serif"/>
                <a:sym typeface="Roboto Serif"/>
              </a:rPr>
              <a:t>Background Color: </a:t>
            </a:r>
            <a:r>
              <a:rPr lang="en" sz="1200">
                <a:solidFill>
                  <a:schemeClr val="dk2"/>
                </a:solidFill>
                <a:latin typeface="Roboto Serif"/>
                <a:ea typeface="Roboto Serif"/>
                <a:cs typeface="Roboto Serif"/>
                <a:sym typeface="Roboto Serif"/>
              </a:rPr>
              <a:t>If the current pixel is not part of the ball (else part of if (ballDetections)), the RGB values are set to maximum (15), which typically represents white color.</a:t>
            </a:r>
            <a:endParaRPr sz="1200">
              <a:solidFill>
                <a:schemeClr val="dk2"/>
              </a:solidFill>
              <a:latin typeface="Roboto Serif"/>
              <a:ea typeface="Roboto Serif"/>
              <a:cs typeface="Roboto Serif"/>
              <a:sym typeface="Roboto Serif"/>
            </a:endParaRPr>
          </a:p>
        </p:txBody>
      </p:sp>
      <p:sp>
        <p:nvSpPr>
          <p:cNvPr id="748" name="Google Shape;748;p45"/>
          <p:cNvSpPr txBox="1"/>
          <p:nvPr/>
        </p:nvSpPr>
        <p:spPr>
          <a:xfrm>
            <a:off x="421975" y="1130200"/>
            <a:ext cx="3451500" cy="359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600">
              <a:solidFill>
                <a:schemeClr val="dk2"/>
              </a:solidFill>
              <a:latin typeface="Roboto Serif"/>
              <a:ea typeface="Roboto Serif"/>
              <a:cs typeface="Roboto Serif"/>
              <a:sym typeface="Roboto Serif"/>
            </a:endParaRPr>
          </a:p>
        </p:txBody>
      </p:sp>
      <p:sp>
        <p:nvSpPr>
          <p:cNvPr id="749" name="Google Shape;749;p45"/>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540"/>
              <a:t>VISUAL OUTPUT</a:t>
            </a:r>
            <a:endParaRPr sz="2540"/>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53"/>
        <p:cNvGrpSpPr/>
        <p:nvPr/>
      </p:nvGrpSpPr>
      <p:grpSpPr>
        <a:xfrm>
          <a:off x="0" y="0"/>
          <a:ext cx="0" cy="0"/>
          <a:chOff x="0" y="0"/>
          <a:chExt cx="0" cy="0"/>
        </a:xfrm>
      </p:grpSpPr>
      <p:sp>
        <p:nvSpPr>
          <p:cNvPr id="754" name="Google Shape;754;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
        <p:nvSpPr>
          <p:cNvPr id="755" name="Google Shape;755;p4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56" name="Google Shape;756;p46"/>
          <p:cNvSpPr txBox="1"/>
          <p:nvPr/>
        </p:nvSpPr>
        <p:spPr>
          <a:xfrm>
            <a:off x="462925" y="1015975"/>
            <a:ext cx="3414600" cy="403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900">
                <a:solidFill>
                  <a:srgbClr val="00979D"/>
                </a:solidFill>
                <a:latin typeface="Consolas"/>
                <a:ea typeface="Consolas"/>
                <a:cs typeface="Consolas"/>
                <a:sym typeface="Consolas"/>
              </a:rPr>
              <a:t>always</a:t>
            </a:r>
            <a:r>
              <a:rPr lang="en" sz="900">
                <a:solidFill>
                  <a:srgbClr val="434F54"/>
                </a:solidFill>
                <a:latin typeface="Consolas"/>
                <a:ea typeface="Consolas"/>
                <a:cs typeface="Consolas"/>
                <a:sym typeface="Consolas"/>
              </a:rPr>
              <a:t>@(</a:t>
            </a:r>
            <a:r>
              <a:rPr lang="en" sz="900">
                <a:solidFill>
                  <a:srgbClr val="00979D"/>
                </a:solidFill>
                <a:latin typeface="Consolas"/>
                <a:ea typeface="Consolas"/>
                <a:cs typeface="Consolas"/>
                <a:sym typeface="Consolas"/>
              </a:rPr>
              <a:t>posedge</a:t>
            </a:r>
            <a:r>
              <a:rPr lang="en" sz="900">
                <a:solidFill>
                  <a:srgbClr val="434F54"/>
                </a:solidFill>
                <a:latin typeface="Consolas"/>
                <a:ea typeface="Consolas"/>
                <a:cs typeface="Consolas"/>
                <a:sym typeface="Consolas"/>
              </a:rPr>
              <a:t> pixel_clk)</a:t>
            </a:r>
            <a:r>
              <a:rPr lang="en" sz="900">
                <a:solidFill>
                  <a:srgbClr val="00979D"/>
                </a:solidFill>
                <a:latin typeface="Consolas"/>
                <a:ea typeface="Consolas"/>
                <a:cs typeface="Consolas"/>
                <a:sym typeface="Consolas"/>
              </a:rPr>
              <a:t>begin</a:t>
            </a:r>
            <a:br>
              <a:rPr lang="en" sz="900">
                <a:solidFill>
                  <a:srgbClr val="434F54"/>
                </a:solidFill>
                <a:latin typeface="Consolas"/>
                <a:ea typeface="Consolas"/>
                <a:cs typeface="Consolas"/>
                <a:sym typeface="Consolas"/>
              </a:rPr>
            </a:br>
            <a:r>
              <a:rPr lang="en" sz="900">
                <a:solidFill>
                  <a:srgbClr val="434F54"/>
                </a:solidFill>
                <a:latin typeface="Consolas"/>
                <a:ea typeface="Consolas"/>
                <a:cs typeface="Consolas"/>
                <a:sym typeface="Consolas"/>
              </a:rPr>
              <a:t>    </a:t>
            </a:r>
            <a:r>
              <a:rPr lang="en" sz="900">
                <a:solidFill>
                  <a:srgbClr val="00979D"/>
                </a:solidFill>
                <a:latin typeface="Consolas"/>
                <a:ea typeface="Consolas"/>
                <a:cs typeface="Consolas"/>
                <a:sym typeface="Consolas"/>
              </a:rPr>
              <a:t>if</a:t>
            </a:r>
            <a:r>
              <a:rPr lang="en" sz="900">
                <a:solidFill>
                  <a:srgbClr val="434F54"/>
                </a:solidFill>
                <a:latin typeface="Consolas"/>
                <a:ea typeface="Consolas"/>
                <a:cs typeface="Consolas"/>
                <a:sym typeface="Consolas"/>
              </a:rPr>
              <a:t> (hcounter == HMAX) hcounter &lt;= </a:t>
            </a:r>
            <a:r>
              <a:rPr lang="en" sz="900">
                <a:solidFill>
                  <a:srgbClr val="8A7B52"/>
                </a:solidFill>
                <a:latin typeface="Consolas"/>
                <a:ea typeface="Consolas"/>
                <a:cs typeface="Consolas"/>
                <a:sym typeface="Consolas"/>
              </a:rPr>
              <a:t>0</a:t>
            </a:r>
            <a:r>
              <a:rPr lang="en" sz="900">
                <a:solidFill>
                  <a:srgbClr val="434F54"/>
                </a:solidFill>
                <a:latin typeface="Consolas"/>
                <a:ea typeface="Consolas"/>
                <a:cs typeface="Consolas"/>
                <a:sym typeface="Consolas"/>
              </a:rPr>
              <a:t>;</a:t>
            </a:r>
            <a:br>
              <a:rPr lang="en" sz="900">
                <a:solidFill>
                  <a:srgbClr val="434F54"/>
                </a:solidFill>
                <a:latin typeface="Consolas"/>
                <a:ea typeface="Consolas"/>
                <a:cs typeface="Consolas"/>
                <a:sym typeface="Consolas"/>
              </a:rPr>
            </a:br>
            <a:r>
              <a:rPr lang="en" sz="900">
                <a:solidFill>
                  <a:srgbClr val="434F54"/>
                </a:solidFill>
                <a:latin typeface="Consolas"/>
                <a:ea typeface="Consolas"/>
                <a:cs typeface="Consolas"/>
                <a:sym typeface="Consolas"/>
              </a:rPr>
              <a:t>    </a:t>
            </a:r>
            <a:r>
              <a:rPr lang="en" sz="900">
                <a:solidFill>
                  <a:srgbClr val="00979D"/>
                </a:solidFill>
                <a:latin typeface="Consolas"/>
                <a:ea typeface="Consolas"/>
                <a:cs typeface="Consolas"/>
                <a:sym typeface="Consolas"/>
              </a:rPr>
              <a:t>else</a:t>
            </a:r>
            <a:r>
              <a:rPr lang="en" sz="900">
                <a:solidFill>
                  <a:srgbClr val="434F54"/>
                </a:solidFill>
                <a:latin typeface="Consolas"/>
                <a:ea typeface="Consolas"/>
                <a:cs typeface="Consolas"/>
                <a:sym typeface="Consolas"/>
              </a:rPr>
              <a:t> hcounter &lt;= hcounter + </a:t>
            </a:r>
            <a:r>
              <a:rPr lang="en" sz="900">
                <a:solidFill>
                  <a:srgbClr val="8A7B52"/>
                </a:solidFill>
                <a:latin typeface="Consolas"/>
                <a:ea typeface="Consolas"/>
                <a:cs typeface="Consolas"/>
                <a:sym typeface="Consolas"/>
              </a:rPr>
              <a:t>1</a:t>
            </a:r>
            <a:r>
              <a:rPr lang="en" sz="900">
                <a:solidFill>
                  <a:srgbClr val="434F54"/>
                </a:solidFill>
                <a:latin typeface="Consolas"/>
                <a:ea typeface="Consolas"/>
                <a:cs typeface="Consolas"/>
                <a:sym typeface="Consolas"/>
              </a:rPr>
              <a:t>;</a:t>
            </a:r>
            <a:br>
              <a:rPr lang="en" sz="900">
                <a:solidFill>
                  <a:srgbClr val="434F54"/>
                </a:solidFill>
                <a:latin typeface="Consolas"/>
                <a:ea typeface="Consolas"/>
                <a:cs typeface="Consolas"/>
                <a:sym typeface="Consolas"/>
              </a:rPr>
            </a:br>
            <a:r>
              <a:rPr lang="en" sz="900">
                <a:solidFill>
                  <a:srgbClr val="00979D"/>
                </a:solidFill>
                <a:latin typeface="Consolas"/>
                <a:ea typeface="Consolas"/>
                <a:cs typeface="Consolas"/>
                <a:sym typeface="Consolas"/>
              </a:rPr>
              <a:t>end</a:t>
            </a:r>
            <a:br>
              <a:rPr lang="en" sz="900">
                <a:solidFill>
                  <a:srgbClr val="434F54"/>
                </a:solidFill>
                <a:latin typeface="Consolas"/>
                <a:ea typeface="Consolas"/>
                <a:cs typeface="Consolas"/>
                <a:sym typeface="Consolas"/>
              </a:rPr>
            </a:br>
            <a:br>
              <a:rPr lang="en" sz="900">
                <a:solidFill>
                  <a:srgbClr val="434F54"/>
                </a:solidFill>
                <a:latin typeface="Consolas"/>
                <a:ea typeface="Consolas"/>
                <a:cs typeface="Consolas"/>
                <a:sym typeface="Consolas"/>
              </a:rPr>
            </a:br>
            <a:r>
              <a:rPr lang="en" sz="900">
                <a:solidFill>
                  <a:srgbClr val="00979D"/>
                </a:solidFill>
                <a:latin typeface="Consolas"/>
                <a:ea typeface="Consolas"/>
                <a:cs typeface="Consolas"/>
                <a:sym typeface="Consolas"/>
              </a:rPr>
              <a:t>always</a:t>
            </a:r>
            <a:r>
              <a:rPr lang="en" sz="900">
                <a:solidFill>
                  <a:srgbClr val="434F54"/>
                </a:solidFill>
                <a:latin typeface="Consolas"/>
                <a:ea typeface="Consolas"/>
                <a:cs typeface="Consolas"/>
                <a:sym typeface="Consolas"/>
              </a:rPr>
              <a:t>@(</a:t>
            </a:r>
            <a:r>
              <a:rPr lang="en" sz="900">
                <a:solidFill>
                  <a:srgbClr val="00979D"/>
                </a:solidFill>
                <a:latin typeface="Consolas"/>
                <a:ea typeface="Consolas"/>
                <a:cs typeface="Consolas"/>
                <a:sym typeface="Consolas"/>
              </a:rPr>
              <a:t>posedge</a:t>
            </a:r>
            <a:r>
              <a:rPr lang="en" sz="900">
                <a:solidFill>
                  <a:srgbClr val="434F54"/>
                </a:solidFill>
                <a:latin typeface="Consolas"/>
                <a:ea typeface="Consolas"/>
                <a:cs typeface="Consolas"/>
                <a:sym typeface="Consolas"/>
              </a:rPr>
              <a:t> pixel_clk)</a:t>
            </a:r>
            <a:r>
              <a:rPr lang="en" sz="900">
                <a:solidFill>
                  <a:srgbClr val="00979D"/>
                </a:solidFill>
                <a:latin typeface="Consolas"/>
                <a:ea typeface="Consolas"/>
                <a:cs typeface="Consolas"/>
                <a:sym typeface="Consolas"/>
              </a:rPr>
              <a:t>begin</a:t>
            </a:r>
            <a:br>
              <a:rPr lang="en" sz="900">
                <a:solidFill>
                  <a:srgbClr val="434F54"/>
                </a:solidFill>
                <a:latin typeface="Consolas"/>
                <a:ea typeface="Consolas"/>
                <a:cs typeface="Consolas"/>
                <a:sym typeface="Consolas"/>
              </a:rPr>
            </a:br>
            <a:r>
              <a:rPr lang="en" sz="900">
                <a:solidFill>
                  <a:srgbClr val="434F54"/>
                </a:solidFill>
                <a:latin typeface="Consolas"/>
                <a:ea typeface="Consolas"/>
                <a:cs typeface="Consolas"/>
                <a:sym typeface="Consolas"/>
              </a:rPr>
              <a:t>    </a:t>
            </a:r>
            <a:r>
              <a:rPr lang="en" sz="900">
                <a:solidFill>
                  <a:srgbClr val="00979D"/>
                </a:solidFill>
                <a:latin typeface="Consolas"/>
                <a:ea typeface="Consolas"/>
                <a:cs typeface="Consolas"/>
                <a:sym typeface="Consolas"/>
              </a:rPr>
              <a:t>if</a:t>
            </a:r>
            <a:r>
              <a:rPr lang="en" sz="900">
                <a:solidFill>
                  <a:srgbClr val="434F54"/>
                </a:solidFill>
                <a:latin typeface="Consolas"/>
                <a:ea typeface="Consolas"/>
                <a:cs typeface="Consolas"/>
                <a:sym typeface="Consolas"/>
              </a:rPr>
              <a:t>(hcounter == HMAX) </a:t>
            </a:r>
            <a:r>
              <a:rPr lang="en" sz="900">
                <a:solidFill>
                  <a:srgbClr val="00979D"/>
                </a:solidFill>
                <a:latin typeface="Consolas"/>
                <a:ea typeface="Consolas"/>
                <a:cs typeface="Consolas"/>
                <a:sym typeface="Consolas"/>
              </a:rPr>
              <a:t>begin</a:t>
            </a:r>
            <a:br>
              <a:rPr lang="en" sz="900">
                <a:solidFill>
                  <a:srgbClr val="434F54"/>
                </a:solidFill>
                <a:latin typeface="Consolas"/>
                <a:ea typeface="Consolas"/>
                <a:cs typeface="Consolas"/>
                <a:sym typeface="Consolas"/>
              </a:rPr>
            </a:br>
            <a:r>
              <a:rPr lang="en" sz="900">
                <a:solidFill>
                  <a:srgbClr val="434F54"/>
                </a:solidFill>
                <a:latin typeface="Consolas"/>
                <a:ea typeface="Consolas"/>
                <a:cs typeface="Consolas"/>
                <a:sym typeface="Consolas"/>
              </a:rPr>
              <a:t>        </a:t>
            </a:r>
            <a:r>
              <a:rPr lang="en" sz="900">
                <a:solidFill>
                  <a:srgbClr val="00979D"/>
                </a:solidFill>
                <a:latin typeface="Consolas"/>
                <a:ea typeface="Consolas"/>
                <a:cs typeface="Consolas"/>
                <a:sym typeface="Consolas"/>
              </a:rPr>
              <a:t>if</a:t>
            </a:r>
            <a:r>
              <a:rPr lang="en" sz="900">
                <a:solidFill>
                  <a:srgbClr val="434F54"/>
                </a:solidFill>
                <a:latin typeface="Consolas"/>
                <a:ea typeface="Consolas"/>
                <a:cs typeface="Consolas"/>
                <a:sym typeface="Consolas"/>
              </a:rPr>
              <a:t>(vcounter == VMAX) vcounter &lt;= </a:t>
            </a:r>
            <a:r>
              <a:rPr lang="en" sz="900">
                <a:solidFill>
                  <a:srgbClr val="8A7B52"/>
                </a:solidFill>
                <a:latin typeface="Consolas"/>
                <a:ea typeface="Consolas"/>
                <a:cs typeface="Consolas"/>
                <a:sym typeface="Consolas"/>
              </a:rPr>
              <a:t>0</a:t>
            </a:r>
            <a:r>
              <a:rPr lang="en" sz="900">
                <a:solidFill>
                  <a:srgbClr val="434F54"/>
                </a:solidFill>
                <a:latin typeface="Consolas"/>
                <a:ea typeface="Consolas"/>
                <a:cs typeface="Consolas"/>
                <a:sym typeface="Consolas"/>
              </a:rPr>
              <a:t>;</a:t>
            </a:r>
            <a:br>
              <a:rPr lang="en" sz="900">
                <a:solidFill>
                  <a:srgbClr val="434F54"/>
                </a:solidFill>
                <a:latin typeface="Consolas"/>
                <a:ea typeface="Consolas"/>
                <a:cs typeface="Consolas"/>
                <a:sym typeface="Consolas"/>
              </a:rPr>
            </a:br>
            <a:r>
              <a:rPr lang="en" sz="900">
                <a:solidFill>
                  <a:srgbClr val="434F54"/>
                </a:solidFill>
                <a:latin typeface="Consolas"/>
                <a:ea typeface="Consolas"/>
                <a:cs typeface="Consolas"/>
                <a:sym typeface="Consolas"/>
              </a:rPr>
              <a:t>        </a:t>
            </a:r>
            <a:r>
              <a:rPr lang="en" sz="900">
                <a:solidFill>
                  <a:srgbClr val="00979D"/>
                </a:solidFill>
                <a:latin typeface="Consolas"/>
                <a:ea typeface="Consolas"/>
                <a:cs typeface="Consolas"/>
                <a:sym typeface="Consolas"/>
              </a:rPr>
              <a:t>else</a:t>
            </a:r>
            <a:r>
              <a:rPr lang="en" sz="900">
                <a:solidFill>
                  <a:srgbClr val="434F54"/>
                </a:solidFill>
                <a:latin typeface="Consolas"/>
                <a:ea typeface="Consolas"/>
                <a:cs typeface="Consolas"/>
                <a:sym typeface="Consolas"/>
              </a:rPr>
              <a:t> vcounter &lt;= vcounter + </a:t>
            </a:r>
            <a:r>
              <a:rPr lang="en" sz="900">
                <a:solidFill>
                  <a:srgbClr val="8A7B52"/>
                </a:solidFill>
                <a:latin typeface="Consolas"/>
                <a:ea typeface="Consolas"/>
                <a:cs typeface="Consolas"/>
                <a:sym typeface="Consolas"/>
              </a:rPr>
              <a:t>1</a:t>
            </a:r>
            <a:r>
              <a:rPr lang="en" sz="900">
                <a:solidFill>
                  <a:srgbClr val="434F54"/>
                </a:solidFill>
                <a:latin typeface="Consolas"/>
                <a:ea typeface="Consolas"/>
                <a:cs typeface="Consolas"/>
                <a:sym typeface="Consolas"/>
              </a:rPr>
              <a:t>; </a:t>
            </a:r>
            <a:br>
              <a:rPr lang="en" sz="900">
                <a:solidFill>
                  <a:srgbClr val="434F54"/>
                </a:solidFill>
                <a:latin typeface="Consolas"/>
                <a:ea typeface="Consolas"/>
                <a:cs typeface="Consolas"/>
                <a:sym typeface="Consolas"/>
              </a:rPr>
            </a:br>
            <a:r>
              <a:rPr lang="en" sz="900">
                <a:solidFill>
                  <a:srgbClr val="434F54"/>
                </a:solidFill>
                <a:latin typeface="Consolas"/>
                <a:ea typeface="Consolas"/>
                <a:cs typeface="Consolas"/>
                <a:sym typeface="Consolas"/>
              </a:rPr>
              <a:t>    </a:t>
            </a:r>
            <a:r>
              <a:rPr lang="en" sz="900">
                <a:solidFill>
                  <a:srgbClr val="00979D"/>
                </a:solidFill>
                <a:latin typeface="Consolas"/>
                <a:ea typeface="Consolas"/>
                <a:cs typeface="Consolas"/>
                <a:sym typeface="Consolas"/>
              </a:rPr>
              <a:t>end</a:t>
            </a:r>
            <a:br>
              <a:rPr lang="en" sz="900">
                <a:solidFill>
                  <a:srgbClr val="434F54"/>
                </a:solidFill>
                <a:latin typeface="Consolas"/>
                <a:ea typeface="Consolas"/>
                <a:cs typeface="Consolas"/>
                <a:sym typeface="Consolas"/>
              </a:rPr>
            </a:br>
            <a:r>
              <a:rPr lang="en" sz="900">
                <a:solidFill>
                  <a:srgbClr val="00979D"/>
                </a:solidFill>
                <a:latin typeface="Consolas"/>
                <a:ea typeface="Consolas"/>
                <a:cs typeface="Consolas"/>
                <a:sym typeface="Consolas"/>
              </a:rPr>
              <a:t>end</a:t>
            </a:r>
            <a:br>
              <a:rPr lang="en" sz="900">
                <a:solidFill>
                  <a:srgbClr val="434F54"/>
                </a:solidFill>
                <a:latin typeface="Consolas"/>
                <a:ea typeface="Consolas"/>
                <a:cs typeface="Consolas"/>
                <a:sym typeface="Consolas"/>
              </a:rPr>
            </a:br>
            <a:br>
              <a:rPr lang="en" sz="900">
                <a:solidFill>
                  <a:srgbClr val="434F54"/>
                </a:solidFill>
                <a:latin typeface="Consolas"/>
                <a:ea typeface="Consolas"/>
                <a:cs typeface="Consolas"/>
                <a:sym typeface="Consolas"/>
              </a:rPr>
            </a:br>
            <a:r>
              <a:rPr lang="en" sz="900">
                <a:solidFill>
                  <a:srgbClr val="00979D"/>
                </a:solidFill>
                <a:latin typeface="Consolas"/>
                <a:ea typeface="Consolas"/>
                <a:cs typeface="Consolas"/>
                <a:sym typeface="Consolas"/>
              </a:rPr>
              <a:t>always</a:t>
            </a:r>
            <a:r>
              <a:rPr lang="en" sz="900">
                <a:solidFill>
                  <a:srgbClr val="434F54"/>
                </a:solidFill>
                <a:latin typeface="Consolas"/>
                <a:ea typeface="Consolas"/>
                <a:cs typeface="Consolas"/>
                <a:sym typeface="Consolas"/>
              </a:rPr>
              <a:t>@(</a:t>
            </a:r>
            <a:r>
              <a:rPr lang="en" sz="900">
                <a:solidFill>
                  <a:srgbClr val="00979D"/>
                </a:solidFill>
                <a:latin typeface="Consolas"/>
                <a:ea typeface="Consolas"/>
                <a:cs typeface="Consolas"/>
                <a:sym typeface="Consolas"/>
              </a:rPr>
              <a:t>posedge</a:t>
            </a:r>
            <a:r>
              <a:rPr lang="en" sz="900">
                <a:solidFill>
                  <a:srgbClr val="434F54"/>
                </a:solidFill>
                <a:latin typeface="Consolas"/>
                <a:ea typeface="Consolas"/>
                <a:cs typeface="Consolas"/>
                <a:sym typeface="Consolas"/>
              </a:rPr>
              <a:t> pixel_clk)</a:t>
            </a:r>
            <a:r>
              <a:rPr lang="en" sz="900">
                <a:solidFill>
                  <a:srgbClr val="00979D"/>
                </a:solidFill>
                <a:latin typeface="Consolas"/>
                <a:ea typeface="Consolas"/>
                <a:cs typeface="Consolas"/>
                <a:sym typeface="Consolas"/>
              </a:rPr>
              <a:t>begin</a:t>
            </a:r>
            <a:br>
              <a:rPr lang="en" sz="900">
                <a:solidFill>
                  <a:srgbClr val="434F54"/>
                </a:solidFill>
                <a:latin typeface="Consolas"/>
                <a:ea typeface="Consolas"/>
                <a:cs typeface="Consolas"/>
                <a:sym typeface="Consolas"/>
              </a:rPr>
            </a:br>
            <a:r>
              <a:rPr lang="en" sz="900">
                <a:solidFill>
                  <a:srgbClr val="434F54"/>
                </a:solidFill>
                <a:latin typeface="Consolas"/>
                <a:ea typeface="Consolas"/>
                <a:cs typeface="Consolas"/>
                <a:sym typeface="Consolas"/>
              </a:rPr>
              <a:t>    </a:t>
            </a:r>
            <a:r>
              <a:rPr lang="en" sz="900">
                <a:solidFill>
                  <a:srgbClr val="00979D"/>
                </a:solidFill>
                <a:latin typeface="Consolas"/>
                <a:ea typeface="Consolas"/>
                <a:cs typeface="Consolas"/>
                <a:sym typeface="Consolas"/>
              </a:rPr>
              <a:t>if</a:t>
            </a:r>
            <a:r>
              <a:rPr lang="en" sz="900">
                <a:solidFill>
                  <a:srgbClr val="434F54"/>
                </a:solidFill>
                <a:latin typeface="Consolas"/>
                <a:ea typeface="Consolas"/>
                <a:cs typeface="Consolas"/>
                <a:sym typeface="Consolas"/>
              </a:rPr>
              <a:t>(hcounter &gt;= HFP &amp;&amp; hcounter &lt; HSP) HS &lt;= SPP;</a:t>
            </a:r>
            <a:br>
              <a:rPr lang="en" sz="900">
                <a:solidFill>
                  <a:srgbClr val="434F54"/>
                </a:solidFill>
                <a:latin typeface="Consolas"/>
                <a:ea typeface="Consolas"/>
                <a:cs typeface="Consolas"/>
                <a:sym typeface="Consolas"/>
              </a:rPr>
            </a:br>
            <a:r>
              <a:rPr lang="en" sz="900">
                <a:solidFill>
                  <a:srgbClr val="434F54"/>
                </a:solidFill>
                <a:latin typeface="Consolas"/>
                <a:ea typeface="Consolas"/>
                <a:cs typeface="Consolas"/>
                <a:sym typeface="Consolas"/>
              </a:rPr>
              <a:t>    </a:t>
            </a:r>
            <a:r>
              <a:rPr lang="en" sz="900">
                <a:solidFill>
                  <a:srgbClr val="00979D"/>
                </a:solidFill>
                <a:latin typeface="Consolas"/>
                <a:ea typeface="Consolas"/>
                <a:cs typeface="Consolas"/>
                <a:sym typeface="Consolas"/>
              </a:rPr>
              <a:t>else</a:t>
            </a:r>
            <a:r>
              <a:rPr lang="en" sz="900">
                <a:solidFill>
                  <a:srgbClr val="434F54"/>
                </a:solidFill>
                <a:latin typeface="Consolas"/>
                <a:ea typeface="Consolas"/>
                <a:cs typeface="Consolas"/>
                <a:sym typeface="Consolas"/>
              </a:rPr>
              <a:t> HS &lt;= ~SPP; </a:t>
            </a:r>
            <a:br>
              <a:rPr lang="en" sz="900">
                <a:solidFill>
                  <a:srgbClr val="434F54"/>
                </a:solidFill>
                <a:latin typeface="Consolas"/>
                <a:ea typeface="Consolas"/>
                <a:cs typeface="Consolas"/>
                <a:sym typeface="Consolas"/>
              </a:rPr>
            </a:br>
            <a:r>
              <a:rPr lang="en" sz="900">
                <a:solidFill>
                  <a:srgbClr val="00979D"/>
                </a:solidFill>
                <a:latin typeface="Consolas"/>
                <a:ea typeface="Consolas"/>
                <a:cs typeface="Consolas"/>
                <a:sym typeface="Consolas"/>
              </a:rPr>
              <a:t>end</a:t>
            </a:r>
            <a:br>
              <a:rPr lang="en" sz="900">
                <a:solidFill>
                  <a:srgbClr val="434F54"/>
                </a:solidFill>
                <a:latin typeface="Consolas"/>
                <a:ea typeface="Consolas"/>
                <a:cs typeface="Consolas"/>
                <a:sym typeface="Consolas"/>
              </a:rPr>
            </a:br>
            <a:br>
              <a:rPr lang="en" sz="900">
                <a:solidFill>
                  <a:srgbClr val="434F54"/>
                </a:solidFill>
                <a:latin typeface="Consolas"/>
                <a:ea typeface="Consolas"/>
                <a:cs typeface="Consolas"/>
                <a:sym typeface="Consolas"/>
              </a:rPr>
            </a:br>
            <a:r>
              <a:rPr lang="en" sz="900">
                <a:solidFill>
                  <a:srgbClr val="00979D"/>
                </a:solidFill>
                <a:latin typeface="Consolas"/>
                <a:ea typeface="Consolas"/>
                <a:cs typeface="Consolas"/>
                <a:sym typeface="Consolas"/>
              </a:rPr>
              <a:t>always</a:t>
            </a:r>
            <a:r>
              <a:rPr lang="en" sz="900">
                <a:solidFill>
                  <a:srgbClr val="434F54"/>
                </a:solidFill>
                <a:latin typeface="Consolas"/>
                <a:ea typeface="Consolas"/>
                <a:cs typeface="Consolas"/>
                <a:sym typeface="Consolas"/>
              </a:rPr>
              <a:t>@(</a:t>
            </a:r>
            <a:r>
              <a:rPr lang="en" sz="900">
                <a:solidFill>
                  <a:srgbClr val="00979D"/>
                </a:solidFill>
                <a:latin typeface="Consolas"/>
                <a:ea typeface="Consolas"/>
                <a:cs typeface="Consolas"/>
                <a:sym typeface="Consolas"/>
              </a:rPr>
              <a:t>posedge</a:t>
            </a:r>
            <a:r>
              <a:rPr lang="en" sz="900">
                <a:solidFill>
                  <a:srgbClr val="434F54"/>
                </a:solidFill>
                <a:latin typeface="Consolas"/>
                <a:ea typeface="Consolas"/>
                <a:cs typeface="Consolas"/>
                <a:sym typeface="Consolas"/>
              </a:rPr>
              <a:t> pixel_clk)</a:t>
            </a:r>
            <a:r>
              <a:rPr lang="en" sz="900">
                <a:solidFill>
                  <a:srgbClr val="00979D"/>
                </a:solidFill>
                <a:latin typeface="Consolas"/>
                <a:ea typeface="Consolas"/>
                <a:cs typeface="Consolas"/>
                <a:sym typeface="Consolas"/>
              </a:rPr>
              <a:t>begin</a:t>
            </a:r>
            <a:br>
              <a:rPr lang="en" sz="900">
                <a:solidFill>
                  <a:srgbClr val="434F54"/>
                </a:solidFill>
                <a:latin typeface="Consolas"/>
                <a:ea typeface="Consolas"/>
                <a:cs typeface="Consolas"/>
                <a:sym typeface="Consolas"/>
              </a:rPr>
            </a:br>
            <a:r>
              <a:rPr lang="en" sz="900">
                <a:solidFill>
                  <a:srgbClr val="434F54"/>
                </a:solidFill>
                <a:latin typeface="Consolas"/>
                <a:ea typeface="Consolas"/>
                <a:cs typeface="Consolas"/>
                <a:sym typeface="Consolas"/>
              </a:rPr>
              <a:t>    </a:t>
            </a:r>
            <a:r>
              <a:rPr lang="en" sz="900">
                <a:solidFill>
                  <a:srgbClr val="00979D"/>
                </a:solidFill>
                <a:latin typeface="Consolas"/>
                <a:ea typeface="Consolas"/>
                <a:cs typeface="Consolas"/>
                <a:sym typeface="Consolas"/>
              </a:rPr>
              <a:t>if</a:t>
            </a:r>
            <a:r>
              <a:rPr lang="en" sz="900">
                <a:solidFill>
                  <a:srgbClr val="434F54"/>
                </a:solidFill>
                <a:latin typeface="Consolas"/>
                <a:ea typeface="Consolas"/>
                <a:cs typeface="Consolas"/>
                <a:sym typeface="Consolas"/>
              </a:rPr>
              <a:t>(vcounter &gt;= VFP &amp;&amp; vcounter &lt; VSP) VS &lt;= SPP;</a:t>
            </a:r>
            <a:br>
              <a:rPr lang="en" sz="900">
                <a:solidFill>
                  <a:srgbClr val="434F54"/>
                </a:solidFill>
                <a:latin typeface="Consolas"/>
                <a:ea typeface="Consolas"/>
                <a:cs typeface="Consolas"/>
                <a:sym typeface="Consolas"/>
              </a:rPr>
            </a:br>
            <a:r>
              <a:rPr lang="en" sz="900">
                <a:solidFill>
                  <a:srgbClr val="434F54"/>
                </a:solidFill>
                <a:latin typeface="Consolas"/>
                <a:ea typeface="Consolas"/>
                <a:cs typeface="Consolas"/>
                <a:sym typeface="Consolas"/>
              </a:rPr>
              <a:t>    </a:t>
            </a:r>
            <a:r>
              <a:rPr lang="en" sz="900">
                <a:solidFill>
                  <a:srgbClr val="00979D"/>
                </a:solidFill>
                <a:latin typeface="Consolas"/>
                <a:ea typeface="Consolas"/>
                <a:cs typeface="Consolas"/>
                <a:sym typeface="Consolas"/>
              </a:rPr>
              <a:t>else</a:t>
            </a:r>
            <a:r>
              <a:rPr lang="en" sz="900">
                <a:solidFill>
                  <a:srgbClr val="434F54"/>
                </a:solidFill>
                <a:latin typeface="Consolas"/>
                <a:ea typeface="Consolas"/>
                <a:cs typeface="Consolas"/>
                <a:sym typeface="Consolas"/>
              </a:rPr>
              <a:t> VS &lt;= ~SPP; </a:t>
            </a:r>
            <a:br>
              <a:rPr lang="en" sz="900">
                <a:solidFill>
                  <a:srgbClr val="434F54"/>
                </a:solidFill>
                <a:latin typeface="Consolas"/>
                <a:ea typeface="Consolas"/>
                <a:cs typeface="Consolas"/>
                <a:sym typeface="Consolas"/>
              </a:rPr>
            </a:br>
            <a:r>
              <a:rPr lang="en" sz="900">
                <a:solidFill>
                  <a:srgbClr val="00979D"/>
                </a:solidFill>
                <a:latin typeface="Consolas"/>
                <a:ea typeface="Consolas"/>
                <a:cs typeface="Consolas"/>
                <a:sym typeface="Consolas"/>
              </a:rPr>
              <a:t>end</a:t>
            </a:r>
            <a:endParaRPr sz="1600">
              <a:solidFill>
                <a:schemeClr val="dk2"/>
              </a:solidFill>
              <a:latin typeface="Roboto Serif"/>
              <a:ea typeface="Roboto Serif"/>
              <a:cs typeface="Roboto Serif"/>
              <a:sym typeface="Roboto Serif"/>
            </a:endParaRPr>
          </a:p>
          <a:p>
            <a:pPr marL="0" lvl="0" indent="0" algn="l" rtl="0">
              <a:spcBef>
                <a:spcPts val="0"/>
              </a:spcBef>
              <a:spcAft>
                <a:spcPts val="0"/>
              </a:spcAft>
              <a:buClr>
                <a:schemeClr val="dk1"/>
              </a:buClr>
              <a:buSzPts val="1100"/>
              <a:buFont typeface="Arial"/>
              <a:buNone/>
            </a:pPr>
            <a:endParaRPr sz="18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100">
              <a:solidFill>
                <a:srgbClr val="00979D"/>
              </a:solidFill>
              <a:latin typeface="Consolas"/>
              <a:ea typeface="Consolas"/>
              <a:cs typeface="Consolas"/>
              <a:sym typeface="Consolas"/>
            </a:endParaRPr>
          </a:p>
        </p:txBody>
      </p:sp>
      <p:sp>
        <p:nvSpPr>
          <p:cNvPr id="757" name="Google Shape;757;p46"/>
          <p:cNvSpPr txBox="1"/>
          <p:nvPr/>
        </p:nvSpPr>
        <p:spPr>
          <a:xfrm>
            <a:off x="6413500" y="1192150"/>
            <a:ext cx="2472300" cy="34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Roboto Serif"/>
              <a:ea typeface="Roboto Serif"/>
              <a:cs typeface="Roboto Serif"/>
              <a:sym typeface="Roboto Serif"/>
            </a:endParaRPr>
          </a:p>
        </p:txBody>
      </p:sp>
      <p:sp>
        <p:nvSpPr>
          <p:cNvPr id="758" name="Google Shape;758;p46"/>
          <p:cNvSpPr txBox="1"/>
          <p:nvPr/>
        </p:nvSpPr>
        <p:spPr>
          <a:xfrm>
            <a:off x="6300850" y="1118425"/>
            <a:ext cx="2632200" cy="35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Roboto Serif"/>
              <a:ea typeface="Roboto Serif"/>
              <a:cs typeface="Roboto Serif"/>
              <a:sym typeface="Roboto Serif"/>
            </a:endParaRPr>
          </a:p>
        </p:txBody>
      </p:sp>
      <p:sp>
        <p:nvSpPr>
          <p:cNvPr id="759" name="Google Shape;759;p46"/>
          <p:cNvSpPr txBox="1"/>
          <p:nvPr/>
        </p:nvSpPr>
        <p:spPr>
          <a:xfrm>
            <a:off x="4100475" y="1038525"/>
            <a:ext cx="4719600" cy="39483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2"/>
              </a:buClr>
              <a:buSzPts val="1200"/>
              <a:buFont typeface="Roboto Serif"/>
              <a:buChar char="●"/>
            </a:pPr>
            <a:r>
              <a:rPr lang="en" sz="1200" b="1">
                <a:solidFill>
                  <a:schemeClr val="dk2"/>
                </a:solidFill>
                <a:latin typeface="Roboto Serif"/>
                <a:ea typeface="Roboto Serif"/>
                <a:cs typeface="Roboto Serif"/>
                <a:sym typeface="Roboto Serif"/>
              </a:rPr>
              <a:t>Horizontal Counter (hcounter): </a:t>
            </a:r>
            <a:r>
              <a:rPr lang="en" sz="1200">
                <a:solidFill>
                  <a:schemeClr val="dk2"/>
                </a:solidFill>
                <a:latin typeface="Roboto Serif"/>
                <a:ea typeface="Roboto Serif"/>
                <a:cs typeface="Roboto Serif"/>
                <a:sym typeface="Roboto Serif"/>
              </a:rPr>
              <a:t>Incremented with each positive edge of pixel_clk.Resets to 0 when it reaches the maximum horizontal count (HMAX), which signifies the end of a scan line.</a:t>
            </a:r>
            <a:endParaRPr sz="1200">
              <a:solidFill>
                <a:schemeClr val="dk2"/>
              </a:solidFill>
              <a:latin typeface="Roboto Serif"/>
              <a:ea typeface="Roboto Serif"/>
              <a:cs typeface="Roboto Serif"/>
              <a:sym typeface="Roboto Serif"/>
            </a:endParaRPr>
          </a:p>
          <a:p>
            <a:pPr marL="457200" lvl="0" indent="-304800" algn="l" rtl="0">
              <a:spcBef>
                <a:spcPts val="0"/>
              </a:spcBef>
              <a:spcAft>
                <a:spcPts val="0"/>
              </a:spcAft>
              <a:buClr>
                <a:schemeClr val="dk2"/>
              </a:buClr>
              <a:buSzPts val="1200"/>
              <a:buFont typeface="Roboto Serif"/>
              <a:buChar char="●"/>
            </a:pPr>
            <a:r>
              <a:rPr lang="en" sz="1200" b="1">
                <a:solidFill>
                  <a:schemeClr val="dk2"/>
                </a:solidFill>
                <a:latin typeface="Roboto Serif"/>
                <a:ea typeface="Roboto Serif"/>
                <a:cs typeface="Roboto Serif"/>
                <a:sym typeface="Roboto Serif"/>
              </a:rPr>
              <a:t>Horizontal Sync Signal (HS):</a:t>
            </a:r>
            <a:r>
              <a:rPr lang="en" sz="1200">
                <a:solidFill>
                  <a:schemeClr val="dk2"/>
                </a:solidFill>
                <a:latin typeface="Roboto Serif"/>
                <a:ea typeface="Roboto Serif"/>
                <a:cs typeface="Roboto Serif"/>
                <a:sym typeface="Roboto Serif"/>
              </a:rPr>
              <a:t> Generated based on the value of hcounter.HS is set to SPP (Sync Pulse Polarity- 1)  when hcounter is within the horizontal sync pulse region (between HFP - front porch end, and HSP - sync pulse end).Otherwise, HS is set to the inverse of SPP(ZERO).</a:t>
            </a:r>
            <a:endParaRPr sz="1200">
              <a:solidFill>
                <a:schemeClr val="dk2"/>
              </a:solidFill>
              <a:latin typeface="Roboto Serif"/>
              <a:ea typeface="Roboto Serif"/>
              <a:cs typeface="Roboto Serif"/>
              <a:sym typeface="Roboto Serif"/>
            </a:endParaRPr>
          </a:p>
          <a:p>
            <a:pPr marL="457200" lvl="0" indent="-304800" algn="l" rtl="0">
              <a:spcBef>
                <a:spcPts val="0"/>
              </a:spcBef>
              <a:spcAft>
                <a:spcPts val="0"/>
              </a:spcAft>
              <a:buClr>
                <a:schemeClr val="dk2"/>
              </a:buClr>
              <a:buSzPts val="1200"/>
              <a:buFont typeface="Roboto Serif"/>
              <a:buChar char="●"/>
            </a:pPr>
            <a:r>
              <a:rPr lang="en" sz="1200" b="1">
                <a:solidFill>
                  <a:schemeClr val="dk2"/>
                </a:solidFill>
                <a:latin typeface="Roboto Serif"/>
                <a:ea typeface="Roboto Serif"/>
                <a:cs typeface="Roboto Serif"/>
                <a:sym typeface="Roboto Serif"/>
              </a:rPr>
              <a:t>Vertical Counter (vcounter):</a:t>
            </a:r>
            <a:r>
              <a:rPr lang="en" sz="1200">
                <a:solidFill>
                  <a:schemeClr val="dk2"/>
                </a:solidFill>
                <a:latin typeface="Roboto Serif"/>
                <a:ea typeface="Roboto Serif"/>
                <a:cs typeface="Roboto Serif"/>
                <a:sym typeface="Roboto Serif"/>
              </a:rPr>
              <a:t> Incremented when hcounter resets (i.e., at the end of each horizontal scan line).Resets to 0 when it reaches the maximum vertical count (VMAX), indicating the completion of a frame (all scan lines).</a:t>
            </a:r>
            <a:endParaRPr sz="1200">
              <a:solidFill>
                <a:schemeClr val="dk2"/>
              </a:solidFill>
              <a:latin typeface="Roboto Serif"/>
              <a:ea typeface="Roboto Serif"/>
              <a:cs typeface="Roboto Serif"/>
              <a:sym typeface="Roboto Serif"/>
            </a:endParaRPr>
          </a:p>
          <a:p>
            <a:pPr marL="457200" lvl="0" indent="-304800" algn="l" rtl="0">
              <a:spcBef>
                <a:spcPts val="0"/>
              </a:spcBef>
              <a:spcAft>
                <a:spcPts val="0"/>
              </a:spcAft>
              <a:buClr>
                <a:schemeClr val="dk2"/>
              </a:buClr>
              <a:buSzPts val="1200"/>
              <a:buFont typeface="Roboto Serif"/>
              <a:buChar char="●"/>
            </a:pPr>
            <a:r>
              <a:rPr lang="en" sz="1200" b="1">
                <a:solidFill>
                  <a:schemeClr val="dk2"/>
                </a:solidFill>
                <a:latin typeface="Roboto Serif"/>
                <a:ea typeface="Roboto Serif"/>
                <a:cs typeface="Roboto Serif"/>
                <a:sym typeface="Roboto Serif"/>
              </a:rPr>
              <a:t>Vertical Sync Signal (VS):</a:t>
            </a:r>
            <a:r>
              <a:rPr lang="en" sz="1200">
                <a:solidFill>
                  <a:schemeClr val="dk2"/>
                </a:solidFill>
                <a:latin typeface="Roboto Serif"/>
                <a:ea typeface="Roboto Serif"/>
                <a:cs typeface="Roboto Serif"/>
                <a:sym typeface="Roboto Serif"/>
              </a:rPr>
              <a:t> Generated based on the value of vcounter.It's set to SPP when vcounter is in the vertical sync pulse region (between VFP and VSP).Otherwise this region, VS is set to the inverse of SPP.</a:t>
            </a:r>
            <a:endParaRPr sz="1200">
              <a:solidFill>
                <a:schemeClr val="dk2"/>
              </a:solidFill>
              <a:latin typeface="Roboto Serif"/>
              <a:ea typeface="Roboto Serif"/>
              <a:cs typeface="Roboto Serif"/>
              <a:sym typeface="Roboto Serif"/>
            </a:endParaRPr>
          </a:p>
          <a:p>
            <a:pPr marL="0" lvl="0" indent="0" algn="l" rtl="0">
              <a:lnSpc>
                <a:spcPct val="115000"/>
              </a:lnSpc>
              <a:spcBef>
                <a:spcPts val="0"/>
              </a:spcBef>
              <a:spcAft>
                <a:spcPts val="0"/>
              </a:spcAft>
              <a:buNone/>
            </a:pPr>
            <a:endParaRPr sz="1200" b="1">
              <a:solidFill>
                <a:schemeClr val="dk2"/>
              </a:solidFill>
              <a:latin typeface="Roboto Serif"/>
              <a:ea typeface="Roboto Serif"/>
              <a:cs typeface="Roboto Serif"/>
              <a:sym typeface="Roboto Serif"/>
            </a:endParaRPr>
          </a:p>
        </p:txBody>
      </p:sp>
      <p:sp>
        <p:nvSpPr>
          <p:cNvPr id="760" name="Google Shape;760;p46"/>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540"/>
              <a:t>VISUAL OUTPUT</a:t>
            </a:r>
            <a:endParaRPr sz="2540"/>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lt2"/>
        </a:solidFill>
        <a:effectLst/>
      </p:bgPr>
    </p:bg>
    <p:spTree>
      <p:nvGrpSpPr>
        <p:cNvPr id="1" name="Shape 764"/>
        <p:cNvGrpSpPr/>
        <p:nvPr/>
      </p:nvGrpSpPr>
      <p:grpSpPr>
        <a:xfrm>
          <a:off x="0" y="0"/>
          <a:ext cx="0" cy="0"/>
          <a:chOff x="0" y="0"/>
          <a:chExt cx="0" cy="0"/>
        </a:xfrm>
      </p:grpSpPr>
      <p:sp>
        <p:nvSpPr>
          <p:cNvPr id="765" name="Google Shape;765;p47"/>
          <p:cNvSpPr txBox="1">
            <a:spLocks noGrp="1"/>
          </p:cNvSpPr>
          <p:nvPr>
            <p:ph type="title"/>
          </p:nvPr>
        </p:nvSpPr>
        <p:spPr>
          <a:xfrm>
            <a:off x="190100" y="599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Functionality Detailed</a:t>
            </a:r>
            <a:endParaRPr/>
          </a:p>
        </p:txBody>
      </p:sp>
      <p:sp>
        <p:nvSpPr>
          <p:cNvPr id="766" name="Google Shape;766;p47"/>
          <p:cNvSpPr txBox="1">
            <a:spLocks noGrp="1"/>
          </p:cNvSpPr>
          <p:nvPr>
            <p:ph type="body" idx="1"/>
          </p:nvPr>
        </p:nvSpPr>
        <p:spPr>
          <a:xfrm>
            <a:off x="311700" y="585025"/>
            <a:ext cx="8520600" cy="3995100"/>
          </a:xfrm>
          <a:prstGeom prst="rect">
            <a:avLst/>
          </a:prstGeom>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r>
              <a:rPr lang="en" sz="1100" b="1"/>
              <a:t>Check Clock Input:</a:t>
            </a:r>
            <a:r>
              <a:rPr lang="en" sz="1100"/>
              <a:t> Checks for the positive edge of the clock signal.</a:t>
            </a:r>
            <a:endParaRPr sz="1100"/>
          </a:p>
          <a:p>
            <a:pPr marL="457200" lvl="0" indent="-298450" algn="l" rtl="0">
              <a:lnSpc>
                <a:spcPct val="100000"/>
              </a:lnSpc>
              <a:spcBef>
                <a:spcPts val="0"/>
              </a:spcBef>
              <a:spcAft>
                <a:spcPts val="0"/>
              </a:spcAft>
              <a:buSzPts val="1100"/>
              <a:buAutoNum type="arabicPeriod"/>
            </a:pPr>
            <a:r>
              <a:rPr lang="en" sz="1100" b="1"/>
              <a:t>Process Inputs (ball_x, ball_y):</a:t>
            </a:r>
            <a:r>
              <a:rPr lang="en" sz="1100"/>
              <a:t> Processes the inputs ball_x and ball_y, which represent the coordinates of the ball on the screen. These coordinates are used to determine where to draw the ball in the VGA display.</a:t>
            </a:r>
            <a:endParaRPr sz="1100"/>
          </a:p>
          <a:p>
            <a:pPr marL="457200" lvl="0" indent="-298450" algn="l" rtl="0">
              <a:lnSpc>
                <a:spcPct val="100000"/>
              </a:lnSpc>
              <a:spcBef>
                <a:spcPts val="0"/>
              </a:spcBef>
              <a:spcAft>
                <a:spcPts val="0"/>
              </a:spcAft>
              <a:buSzPts val="1100"/>
              <a:buAutoNum type="arabicPeriod"/>
            </a:pPr>
            <a:r>
              <a:rPr lang="en" sz="1100" b="1"/>
              <a:t>Pixel Counter Check ("Pixel Counter &gt;= H_TOTAL - 1?"):</a:t>
            </a:r>
            <a:r>
              <a:rPr lang="en" sz="1100"/>
              <a:t> Checks if the horizontal pixel counter has reached its limit (H_TOTAL - 1). This is essential for determining when to move to the next line on the VGA display.</a:t>
            </a:r>
            <a:endParaRPr sz="1100"/>
          </a:p>
          <a:p>
            <a:pPr marL="457200" lvl="0" indent="-298450" algn="l" rtl="0">
              <a:lnSpc>
                <a:spcPct val="100000"/>
              </a:lnSpc>
              <a:spcBef>
                <a:spcPts val="0"/>
              </a:spcBef>
              <a:spcAft>
                <a:spcPts val="0"/>
              </a:spcAft>
              <a:buSzPts val="1100"/>
              <a:buAutoNum type="arabicPeriod"/>
            </a:pPr>
            <a:r>
              <a:rPr lang="en" sz="1100" b="1"/>
              <a:t>Reset Pixel Counter:</a:t>
            </a:r>
            <a:r>
              <a:rPr lang="en" sz="1100"/>
              <a:t> Resets the horizontal pixel counter to 0. This occurs at the end of each line of pixels, preparing the controller to start the next line.</a:t>
            </a:r>
            <a:endParaRPr sz="1100"/>
          </a:p>
          <a:p>
            <a:pPr marL="457200" lvl="0" indent="-298450" algn="l" rtl="0">
              <a:lnSpc>
                <a:spcPct val="100000"/>
              </a:lnSpc>
              <a:spcBef>
                <a:spcPts val="0"/>
              </a:spcBef>
              <a:spcAft>
                <a:spcPts val="0"/>
              </a:spcAft>
              <a:buSzPts val="1100"/>
              <a:buAutoNum type="arabicPeriod"/>
            </a:pPr>
            <a:r>
              <a:rPr lang="en" sz="1100" b="1"/>
              <a:t>Increment Pixel Counter:</a:t>
            </a:r>
            <a:r>
              <a:rPr lang="en" sz="1100"/>
              <a:t> Increments the horizontal pixel counter by 1. This is done for each clock cycle until the end of the line is reached.</a:t>
            </a:r>
            <a:endParaRPr sz="1100"/>
          </a:p>
          <a:p>
            <a:pPr marL="457200" lvl="0" indent="-298450" algn="l" rtl="0">
              <a:lnSpc>
                <a:spcPct val="100000"/>
              </a:lnSpc>
              <a:spcBef>
                <a:spcPts val="0"/>
              </a:spcBef>
              <a:spcAft>
                <a:spcPts val="0"/>
              </a:spcAft>
              <a:buSzPts val="1100"/>
              <a:buAutoNum type="arabicPeriod"/>
            </a:pPr>
            <a:r>
              <a:rPr lang="en" sz="1100" b="1"/>
              <a:t>Line Counter Check ("Line Counter &gt;= V_TOTAL - 1?"): </a:t>
            </a:r>
            <a:r>
              <a:rPr lang="en" sz="1100"/>
              <a:t>Checks if the vertical line counter has reached its limit (V_TOTAL - 1). This helps determine when the VGA display has completed one frame and needs to start a new frame.</a:t>
            </a:r>
            <a:endParaRPr sz="1100"/>
          </a:p>
          <a:p>
            <a:pPr marL="457200" lvl="0" indent="-298450" algn="l" rtl="0">
              <a:lnSpc>
                <a:spcPct val="100000"/>
              </a:lnSpc>
              <a:spcBef>
                <a:spcPts val="0"/>
              </a:spcBef>
              <a:spcAft>
                <a:spcPts val="0"/>
              </a:spcAft>
              <a:buSzPts val="1100"/>
              <a:buAutoNum type="arabicPeriod"/>
            </a:pPr>
            <a:r>
              <a:rPr lang="en" sz="1100" b="1"/>
              <a:t>Reset Line Counter: </a:t>
            </a:r>
            <a:r>
              <a:rPr lang="en" sz="1100"/>
              <a:t>Resets the vertical line counter to 0. This is performed at the end of each frame, resetting the display to start drawing from the top again.</a:t>
            </a:r>
            <a:endParaRPr sz="1100"/>
          </a:p>
          <a:p>
            <a:pPr marL="457200" lvl="0" indent="-298450" algn="l" rtl="0">
              <a:lnSpc>
                <a:spcPct val="100000"/>
              </a:lnSpc>
              <a:spcBef>
                <a:spcPts val="0"/>
              </a:spcBef>
              <a:spcAft>
                <a:spcPts val="0"/>
              </a:spcAft>
              <a:buSzPts val="1100"/>
              <a:buAutoNum type="arabicPeriod"/>
            </a:pPr>
            <a:r>
              <a:rPr lang="en" sz="1100" b="1"/>
              <a:t>Increment Line Counter: </a:t>
            </a:r>
            <a:r>
              <a:rPr lang="en" sz="1100"/>
              <a:t>Increments the vertical line counter by 1, moving down to the next line in the VGA frame. This occurs at the end of each horizontal line.</a:t>
            </a:r>
            <a:endParaRPr sz="1100"/>
          </a:p>
          <a:p>
            <a:pPr marL="457200" lvl="0" indent="-298450" algn="l" rtl="0">
              <a:lnSpc>
                <a:spcPct val="100000"/>
              </a:lnSpc>
              <a:spcBef>
                <a:spcPts val="0"/>
              </a:spcBef>
              <a:spcAft>
                <a:spcPts val="0"/>
              </a:spcAft>
              <a:buSzPts val="1100"/>
              <a:buAutoNum type="arabicPeriod"/>
            </a:pPr>
            <a:r>
              <a:rPr lang="en" sz="1100" b="1"/>
              <a:t>Generate Sync Signals: </a:t>
            </a:r>
            <a:r>
              <a:rPr lang="en" sz="1100"/>
              <a:t>Generates the horizontal sync (hsync) and vertical sync (vsync) signals. These signals are used to synchronize the display with the VGA controller, indicating when a line or a frame ends.</a:t>
            </a:r>
            <a:endParaRPr sz="1100"/>
          </a:p>
          <a:p>
            <a:pPr marL="457200" lvl="0" indent="-298450" algn="l" rtl="0">
              <a:lnSpc>
                <a:spcPct val="100000"/>
              </a:lnSpc>
              <a:spcBef>
                <a:spcPts val="0"/>
              </a:spcBef>
              <a:spcAft>
                <a:spcPts val="0"/>
              </a:spcAft>
              <a:buSzPts val="1100"/>
              <a:buAutoNum type="arabicPeriod"/>
            </a:pPr>
            <a:r>
              <a:rPr lang="en" sz="1100" b="1"/>
              <a:t>Display Area Check ("Pixel within Display Area?"):</a:t>
            </a:r>
            <a:r>
              <a:rPr lang="en" sz="1100"/>
              <a:t> Determines whether the current pixel position is within the active display area (the area where the image is actually drawn).</a:t>
            </a:r>
            <a:endParaRPr sz="1100"/>
          </a:p>
          <a:p>
            <a:pPr marL="457200" lvl="0" indent="-298450" algn="l" rtl="0">
              <a:lnSpc>
                <a:spcPct val="100000"/>
              </a:lnSpc>
              <a:spcBef>
                <a:spcPts val="0"/>
              </a:spcBef>
              <a:spcAft>
                <a:spcPts val="0"/>
              </a:spcAft>
              <a:buSzPts val="1100"/>
              <a:buAutoNum type="arabicPeriod"/>
            </a:pPr>
            <a:r>
              <a:rPr lang="en" sz="1100" b="1"/>
              <a:t>Ball Position Check ("Pixel within Ball's Area?"):</a:t>
            </a:r>
            <a:r>
              <a:rPr lang="en" sz="1100"/>
              <a:t> Checks if the current pixel falls within the coordinates of the ball. This determines whether to color the pixel as part of the ball or as part of the background.</a:t>
            </a:r>
            <a:endParaRPr sz="1100"/>
          </a:p>
          <a:p>
            <a:pPr marL="457200" lvl="0" indent="-298450" algn="l" rtl="0">
              <a:lnSpc>
                <a:spcPct val="100000"/>
              </a:lnSpc>
              <a:spcBef>
                <a:spcPts val="0"/>
              </a:spcBef>
              <a:spcAft>
                <a:spcPts val="0"/>
              </a:spcAft>
              <a:buSzPts val="1100"/>
              <a:buAutoNum type="arabicPeriod"/>
            </a:pPr>
            <a:r>
              <a:rPr lang="en" sz="1100" b="1"/>
              <a:t>Set Ball Color: </a:t>
            </a:r>
            <a:r>
              <a:rPr lang="en" sz="1100"/>
              <a:t>If the current pixel is within the ball's area, this block sets the RGB values to display the ball's color.</a:t>
            </a:r>
            <a:endParaRPr sz="1100"/>
          </a:p>
          <a:p>
            <a:pPr marL="457200" lvl="0" indent="-298450" algn="l" rtl="0">
              <a:lnSpc>
                <a:spcPct val="100000"/>
              </a:lnSpc>
              <a:spcBef>
                <a:spcPts val="0"/>
              </a:spcBef>
              <a:spcAft>
                <a:spcPts val="0"/>
              </a:spcAft>
              <a:buSzPts val="1100"/>
              <a:buAutoNum type="arabicPeriod"/>
            </a:pPr>
            <a:r>
              <a:rPr lang="en" sz="1100" b="1"/>
              <a:t>Set Background Color: </a:t>
            </a:r>
            <a:r>
              <a:rPr lang="en" sz="1100"/>
              <a:t>If the current pixel is not within the ball's area, this block sets the RGB values to display the background color.</a:t>
            </a:r>
            <a:endParaRPr sz="1100"/>
          </a:p>
        </p:txBody>
      </p:sp>
      <p:sp>
        <p:nvSpPr>
          <p:cNvPr id="767" name="Google Shape;76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71"/>
        <p:cNvGrpSpPr/>
        <p:nvPr/>
      </p:nvGrpSpPr>
      <p:grpSpPr>
        <a:xfrm>
          <a:off x="0" y="0"/>
          <a:ext cx="0" cy="0"/>
          <a:chOff x="0" y="0"/>
          <a:chExt cx="0" cy="0"/>
        </a:xfrm>
      </p:grpSpPr>
      <p:sp>
        <p:nvSpPr>
          <p:cNvPr id="772" name="Google Shape;772;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Simulation result</a:t>
            </a:r>
            <a:endParaRPr/>
          </a:p>
        </p:txBody>
      </p:sp>
      <p:sp>
        <p:nvSpPr>
          <p:cNvPr id="773" name="Google Shape;773;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
        <p:nvSpPr>
          <p:cNvPr id="774" name="Google Shape;774;p48"/>
          <p:cNvSpPr txBox="1"/>
          <p:nvPr/>
        </p:nvSpPr>
        <p:spPr>
          <a:xfrm>
            <a:off x="326275" y="3060150"/>
            <a:ext cx="8520600" cy="14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Roboto Serif"/>
              <a:ea typeface="Roboto Serif"/>
              <a:cs typeface="Roboto Serif"/>
              <a:sym typeface="Roboto Serif"/>
            </a:endParaRPr>
          </a:p>
        </p:txBody>
      </p:sp>
      <p:sp>
        <p:nvSpPr>
          <p:cNvPr id="3" name="TextBox 2">
            <a:extLst>
              <a:ext uri="{FF2B5EF4-FFF2-40B4-BE49-F238E27FC236}">
                <a16:creationId xmlns:a16="http://schemas.microsoft.com/office/drawing/2014/main" id="{BEF220BD-AF04-433F-AA28-8AA8232BB72F}"/>
              </a:ext>
            </a:extLst>
          </p:cNvPr>
          <p:cNvSpPr txBox="1"/>
          <p:nvPr/>
        </p:nvSpPr>
        <p:spPr>
          <a:xfrm>
            <a:off x="2206487" y="4600400"/>
            <a:ext cx="4572000" cy="307777"/>
          </a:xfrm>
          <a:prstGeom prst="rect">
            <a:avLst/>
          </a:prstGeom>
          <a:noFill/>
        </p:spPr>
        <p:txBody>
          <a:bodyPr wrap="square">
            <a:spAutoFit/>
          </a:bodyPr>
          <a:lstStyle/>
          <a:p>
            <a:pPr algn="ctr"/>
            <a:r>
              <a:rPr lang="en-US" dirty="0">
                <a:hlinkClick r:id="rId5"/>
              </a:rPr>
              <a:t>LINK</a:t>
            </a:r>
            <a:endParaRPr lang="en-US" dirty="0"/>
          </a:p>
        </p:txBody>
      </p:sp>
      <p:pic>
        <p:nvPicPr>
          <p:cNvPr id="4" name="Gif_visual">
            <a:hlinkClick r:id="" action="ppaction://media"/>
            <a:extLst>
              <a:ext uri="{FF2B5EF4-FFF2-40B4-BE49-F238E27FC236}">
                <a16:creationId xmlns:a16="http://schemas.microsoft.com/office/drawing/2014/main" id="{0AB6282F-515B-8F1C-62B5-E3BED6E5ECD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79751" y="1182702"/>
            <a:ext cx="4784497" cy="2778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79"/>
        <p:cNvGrpSpPr/>
        <p:nvPr/>
      </p:nvGrpSpPr>
      <p:grpSpPr>
        <a:xfrm>
          <a:off x="0" y="0"/>
          <a:ext cx="0" cy="0"/>
          <a:chOff x="0" y="0"/>
          <a:chExt cx="0" cy="0"/>
        </a:xfrm>
      </p:grpSpPr>
      <p:sp>
        <p:nvSpPr>
          <p:cNvPr id="780" name="Google Shape;780;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Tradeoffs </a:t>
            </a:r>
            <a:endParaRPr/>
          </a:p>
        </p:txBody>
      </p:sp>
      <p:sp>
        <p:nvSpPr>
          <p:cNvPr id="781" name="Google Shape;781;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b="1"/>
              <a:t>Memory Capacity</a:t>
            </a:r>
            <a:r>
              <a:rPr lang="en"/>
              <a:t>: Using Basys 3 over Nexys 7 results in reduced memory capacity</a:t>
            </a:r>
            <a:endParaRPr/>
          </a:p>
          <a:p>
            <a:pPr marL="457200" lvl="0" indent="-342900" algn="l" rtl="0">
              <a:spcBef>
                <a:spcPts val="0"/>
              </a:spcBef>
              <a:spcAft>
                <a:spcPts val="0"/>
              </a:spcAft>
              <a:buSzPts val="1800"/>
              <a:buChar char="●"/>
            </a:pPr>
            <a:r>
              <a:rPr lang="en" b="1"/>
              <a:t>Camera Integration</a:t>
            </a:r>
            <a:r>
              <a:rPr lang="en"/>
              <a:t>: ESP32-CAM is a combined microcontroller and camera, unlike standalone cameras</a:t>
            </a:r>
            <a:endParaRPr/>
          </a:p>
          <a:p>
            <a:pPr marL="457200" lvl="0" indent="-342900" algn="l" rtl="0">
              <a:spcBef>
                <a:spcPts val="0"/>
              </a:spcBef>
              <a:spcAft>
                <a:spcPts val="0"/>
              </a:spcAft>
              <a:buSzPts val="1800"/>
              <a:buChar char="●"/>
            </a:pPr>
            <a:r>
              <a:rPr lang="en" b="1"/>
              <a:t>Camera Resolution</a:t>
            </a:r>
            <a:r>
              <a:rPr lang="en"/>
              <a:t>: ESP32-CAM offers higher and adjustable resolution unlike cameras connected directly to the FPGA board</a:t>
            </a:r>
            <a:endParaRPr/>
          </a:p>
          <a:p>
            <a:pPr marL="457200" lvl="0" indent="-342900" algn="l" rtl="0">
              <a:spcBef>
                <a:spcPts val="0"/>
              </a:spcBef>
              <a:spcAft>
                <a:spcPts val="0"/>
              </a:spcAft>
              <a:buSzPts val="1800"/>
              <a:buChar char="●"/>
            </a:pPr>
            <a:r>
              <a:rPr lang="en" b="1"/>
              <a:t>FPS</a:t>
            </a:r>
            <a:r>
              <a:rPr lang="en"/>
              <a:t>: frame rate affected by conversions from the PC and camera</a:t>
            </a:r>
            <a:endParaRPr/>
          </a:p>
          <a:p>
            <a:pPr marL="457200" lvl="0" indent="-342900" algn="l" rtl="0">
              <a:spcBef>
                <a:spcPts val="0"/>
              </a:spcBef>
              <a:spcAft>
                <a:spcPts val="0"/>
              </a:spcAft>
              <a:buSzPts val="1800"/>
              <a:buChar char="●"/>
            </a:pPr>
            <a:r>
              <a:rPr lang="en" b="1"/>
              <a:t>Image Format</a:t>
            </a:r>
            <a:r>
              <a:rPr lang="en"/>
              <a:t>: using BMP instead of JPEG simplifies processing requirements but requires conversion</a:t>
            </a:r>
            <a:endParaRPr/>
          </a:p>
          <a:p>
            <a:pPr marL="457200" lvl="0" indent="-342900" algn="l" rtl="0">
              <a:spcBef>
                <a:spcPts val="0"/>
              </a:spcBef>
              <a:spcAft>
                <a:spcPts val="0"/>
              </a:spcAft>
              <a:buSzPts val="1800"/>
              <a:buChar char="●"/>
            </a:pPr>
            <a:r>
              <a:rPr lang="en" b="1"/>
              <a:t>Performance</a:t>
            </a:r>
            <a:r>
              <a:rPr lang="en"/>
              <a:t>: does not fully utilize FPGAs speed capabilities by creating bottlenecks</a:t>
            </a:r>
            <a:endParaRPr/>
          </a:p>
        </p:txBody>
      </p:sp>
      <p:sp>
        <p:nvSpPr>
          <p:cNvPr id="782" name="Google Shape;782;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86"/>
        <p:cNvGrpSpPr/>
        <p:nvPr/>
      </p:nvGrpSpPr>
      <p:grpSpPr>
        <a:xfrm>
          <a:off x="0" y="0"/>
          <a:ext cx="0" cy="0"/>
          <a:chOff x="0" y="0"/>
          <a:chExt cx="0" cy="0"/>
        </a:xfrm>
      </p:grpSpPr>
      <p:sp>
        <p:nvSpPr>
          <p:cNvPr id="787" name="Google Shape;787;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Successes</a:t>
            </a:r>
            <a:endParaRPr/>
          </a:p>
        </p:txBody>
      </p:sp>
      <p:sp>
        <p:nvSpPr>
          <p:cNvPr id="788" name="Google Shape;788;p50"/>
          <p:cNvSpPr txBox="1">
            <a:spLocks noGrp="1"/>
          </p:cNvSpPr>
          <p:nvPr>
            <p:ph type="body" idx="1"/>
          </p:nvPr>
        </p:nvSpPr>
        <p:spPr>
          <a:xfrm>
            <a:off x="311700" y="1152475"/>
            <a:ext cx="2581800" cy="3416400"/>
          </a:xfrm>
          <a:prstGeom prst="rect">
            <a:avLst/>
          </a:prstGeom>
          <a:ln w="19050" cap="flat" cmpd="sng">
            <a:solidFill>
              <a:srgbClr val="CC0000"/>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sz="1300"/>
              <a:t>- ESP32-CAM creates viewable images that can interact with other devices</a:t>
            </a:r>
            <a:endParaRPr sz="1300"/>
          </a:p>
          <a:p>
            <a:pPr marL="0" lvl="0" indent="0" algn="l" rtl="0">
              <a:spcBef>
                <a:spcPts val="1200"/>
              </a:spcBef>
              <a:spcAft>
                <a:spcPts val="0"/>
              </a:spcAft>
              <a:buNone/>
            </a:pPr>
            <a:r>
              <a:rPr lang="en" sz="1300"/>
              <a:t>- Image can be transferred to other devices</a:t>
            </a:r>
            <a:endParaRPr sz="1300"/>
          </a:p>
          <a:p>
            <a:pPr marL="0" lvl="0" indent="0" algn="l" rtl="0">
              <a:spcBef>
                <a:spcPts val="1200"/>
              </a:spcBef>
              <a:spcAft>
                <a:spcPts val="0"/>
              </a:spcAft>
              <a:buNone/>
            </a:pPr>
            <a:r>
              <a:rPr lang="en" sz="1300"/>
              <a:t>- The camera works</a:t>
            </a:r>
            <a:endParaRPr sz="1300"/>
          </a:p>
          <a:p>
            <a:pPr marL="0" lvl="0" indent="0" algn="l" rtl="0">
              <a:spcBef>
                <a:spcPts val="1200"/>
              </a:spcBef>
              <a:spcAft>
                <a:spcPts val="1200"/>
              </a:spcAft>
              <a:buNone/>
            </a:pPr>
            <a:endParaRPr sz="1300"/>
          </a:p>
        </p:txBody>
      </p:sp>
      <p:sp>
        <p:nvSpPr>
          <p:cNvPr id="789" name="Google Shape;78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
        <p:nvSpPr>
          <p:cNvPr id="790" name="Google Shape;790;p50"/>
          <p:cNvSpPr txBox="1">
            <a:spLocks noGrp="1"/>
          </p:cNvSpPr>
          <p:nvPr>
            <p:ph type="body" idx="1"/>
          </p:nvPr>
        </p:nvSpPr>
        <p:spPr>
          <a:xfrm>
            <a:off x="3353100" y="1152475"/>
            <a:ext cx="2437800" cy="3416400"/>
          </a:xfrm>
          <a:prstGeom prst="rect">
            <a:avLst/>
          </a:prstGeom>
          <a:ln w="19050" cap="flat" cmpd="sng">
            <a:solidFill>
              <a:srgbClr val="6AA84F"/>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sz="1300"/>
              <a:t>Successfully implemented the necessary steps to detect an object:</a:t>
            </a:r>
            <a:endParaRPr sz="1300"/>
          </a:p>
          <a:p>
            <a:pPr marL="0" lvl="0" indent="0" algn="l" rtl="0">
              <a:spcBef>
                <a:spcPts val="1200"/>
              </a:spcBef>
              <a:spcAft>
                <a:spcPts val="0"/>
              </a:spcAft>
              <a:buNone/>
            </a:pPr>
            <a:r>
              <a:rPr lang="en" sz="1300"/>
              <a:t>	- Image masking</a:t>
            </a:r>
            <a:endParaRPr sz="1300"/>
          </a:p>
          <a:p>
            <a:pPr marL="0" lvl="0" indent="0" algn="l" rtl="0">
              <a:spcBef>
                <a:spcPts val="1200"/>
              </a:spcBef>
              <a:spcAft>
                <a:spcPts val="0"/>
              </a:spcAft>
              <a:buNone/>
            </a:pPr>
            <a:r>
              <a:rPr lang="en" sz="1300"/>
              <a:t>	- Grey scaling</a:t>
            </a:r>
            <a:endParaRPr sz="1300"/>
          </a:p>
          <a:p>
            <a:pPr marL="0" lvl="0" indent="0" algn="l" rtl="0">
              <a:spcBef>
                <a:spcPts val="1200"/>
              </a:spcBef>
              <a:spcAft>
                <a:spcPts val="0"/>
              </a:spcAft>
              <a:buNone/>
            </a:pPr>
            <a:r>
              <a:rPr lang="en" sz="1300"/>
              <a:t>	- Edge detection</a:t>
            </a:r>
            <a:endParaRPr sz="1300"/>
          </a:p>
          <a:p>
            <a:pPr marL="0" lvl="0" indent="0" algn="l" rtl="0">
              <a:spcBef>
                <a:spcPts val="1200"/>
              </a:spcBef>
              <a:spcAft>
                <a:spcPts val="1200"/>
              </a:spcAft>
              <a:buNone/>
            </a:pPr>
            <a:r>
              <a:rPr lang="en" sz="1300"/>
              <a:t>	- Object detection</a:t>
            </a:r>
            <a:endParaRPr sz="1300"/>
          </a:p>
        </p:txBody>
      </p:sp>
      <p:sp>
        <p:nvSpPr>
          <p:cNvPr id="791" name="Google Shape;791;p50"/>
          <p:cNvSpPr txBox="1">
            <a:spLocks noGrp="1"/>
          </p:cNvSpPr>
          <p:nvPr>
            <p:ph type="body" idx="1"/>
          </p:nvPr>
        </p:nvSpPr>
        <p:spPr>
          <a:xfrm>
            <a:off x="6250600" y="1152475"/>
            <a:ext cx="2437800" cy="3416400"/>
          </a:xfrm>
          <a:prstGeom prst="rect">
            <a:avLst/>
          </a:prstGeom>
          <a:ln w="19050" cap="flat" cmpd="sng">
            <a:solidFill>
              <a:srgbClr val="3C78D8"/>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sz="1300"/>
              <a:t>- VGA script that can display the position of ball using a marker given only the X and Y coordinates.</a:t>
            </a:r>
            <a:endParaRPr sz="1300"/>
          </a:p>
          <a:p>
            <a:pPr marL="0" lvl="0" indent="0" algn="l" rtl="0">
              <a:spcBef>
                <a:spcPts val="1200"/>
              </a:spcBef>
              <a:spcAft>
                <a:spcPts val="0"/>
              </a:spcAft>
              <a:buNone/>
            </a:pPr>
            <a:r>
              <a:rPr lang="en" sz="1300"/>
              <a:t>- Simulated and synthesized onto a FPGA to test and verify the functionality of the module. </a:t>
            </a:r>
            <a:endParaRPr sz="1300"/>
          </a:p>
          <a:p>
            <a:pPr marL="0" lvl="0" indent="0" algn="l" rtl="0">
              <a:spcBef>
                <a:spcPts val="1200"/>
              </a:spcBef>
              <a:spcAft>
                <a:spcPts val="0"/>
              </a:spcAft>
              <a:buNone/>
            </a:pPr>
            <a:endParaRPr sz="1300"/>
          </a:p>
          <a:p>
            <a:pPr marL="0" lvl="0" indent="0" algn="l" rtl="0">
              <a:spcBef>
                <a:spcPts val="1200"/>
              </a:spcBef>
              <a:spcAft>
                <a:spcPts val="1200"/>
              </a:spcAft>
              <a:buNone/>
            </a:pPr>
            <a:endParaRPr sz="13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95"/>
        <p:cNvGrpSpPr/>
        <p:nvPr/>
      </p:nvGrpSpPr>
      <p:grpSpPr>
        <a:xfrm>
          <a:off x="0" y="0"/>
          <a:ext cx="0" cy="0"/>
          <a:chOff x="0" y="0"/>
          <a:chExt cx="0" cy="0"/>
        </a:xfrm>
      </p:grpSpPr>
      <p:sp>
        <p:nvSpPr>
          <p:cNvPr id="796" name="Google Shape;796;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Failures</a:t>
            </a:r>
            <a:endParaRPr/>
          </a:p>
        </p:txBody>
      </p:sp>
      <p:sp>
        <p:nvSpPr>
          <p:cNvPr id="797" name="Google Shape;797;p51"/>
          <p:cNvSpPr txBox="1">
            <a:spLocks noGrp="1"/>
          </p:cNvSpPr>
          <p:nvPr>
            <p:ph type="body" idx="1"/>
          </p:nvPr>
        </p:nvSpPr>
        <p:spPr>
          <a:xfrm>
            <a:off x="311700" y="1152475"/>
            <a:ext cx="2581800" cy="3416400"/>
          </a:xfrm>
          <a:prstGeom prst="rect">
            <a:avLst/>
          </a:prstGeom>
          <a:ln w="19050" cap="flat" cmpd="sng">
            <a:solidFill>
              <a:srgbClr val="CC0000"/>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200"/>
              <a:t>Original camera OV7670 could not be configured to work or was DOA</a:t>
            </a:r>
            <a:endParaRPr sz="1200"/>
          </a:p>
          <a:p>
            <a:pPr marL="0" lvl="0" indent="0" algn="l" rtl="0">
              <a:spcBef>
                <a:spcPts val="1200"/>
              </a:spcBef>
              <a:spcAft>
                <a:spcPts val="0"/>
              </a:spcAft>
              <a:buClr>
                <a:schemeClr val="dk1"/>
              </a:buClr>
              <a:buSzPts val="1100"/>
              <a:buFont typeface="Arial"/>
              <a:buNone/>
            </a:pPr>
            <a:r>
              <a:rPr lang="en" sz="1200"/>
              <a:t>ESP32-CAM has trouble supporting JPEG to RGB888 conversions on-board</a:t>
            </a:r>
            <a:endParaRPr sz="1200"/>
          </a:p>
          <a:p>
            <a:pPr marL="0" lvl="0" indent="0" algn="l" rtl="0">
              <a:spcBef>
                <a:spcPts val="1200"/>
              </a:spcBef>
              <a:spcAft>
                <a:spcPts val="0"/>
              </a:spcAft>
              <a:buClr>
                <a:schemeClr val="dk1"/>
              </a:buClr>
              <a:buSzPts val="1100"/>
              <a:buFont typeface="Arial"/>
              <a:buNone/>
            </a:pPr>
            <a:r>
              <a:rPr lang="en" sz="1200"/>
              <a:t>Camera produces RGB static</a:t>
            </a:r>
            <a:endParaRPr sz="1200"/>
          </a:p>
          <a:p>
            <a:pPr marL="0" lvl="0" indent="0" algn="l" rtl="0">
              <a:spcBef>
                <a:spcPts val="1200"/>
              </a:spcBef>
              <a:spcAft>
                <a:spcPts val="0"/>
              </a:spcAft>
              <a:buClr>
                <a:schemeClr val="dk1"/>
              </a:buClr>
              <a:buSzPts val="1100"/>
              <a:buFont typeface="Arial"/>
              <a:buNone/>
            </a:pPr>
            <a:r>
              <a:rPr lang="en" sz="1200"/>
              <a:t>Creates system bottleneck</a:t>
            </a:r>
            <a:endParaRPr sz="1200"/>
          </a:p>
          <a:p>
            <a:pPr marL="0" lvl="0" indent="0" algn="l" rtl="0">
              <a:spcBef>
                <a:spcPts val="1200"/>
              </a:spcBef>
              <a:spcAft>
                <a:spcPts val="0"/>
              </a:spcAft>
              <a:buClr>
                <a:schemeClr val="dk1"/>
              </a:buClr>
              <a:buSzPts val="1100"/>
              <a:buFont typeface="Arial"/>
              <a:buNone/>
            </a:pPr>
            <a:endParaRPr sz="1200"/>
          </a:p>
          <a:p>
            <a:pPr marL="0" lvl="0" indent="0" algn="l" rtl="0">
              <a:spcBef>
                <a:spcPts val="1200"/>
              </a:spcBef>
              <a:spcAft>
                <a:spcPts val="1200"/>
              </a:spcAft>
              <a:buNone/>
            </a:pPr>
            <a:endParaRPr sz="1200"/>
          </a:p>
        </p:txBody>
      </p:sp>
      <p:sp>
        <p:nvSpPr>
          <p:cNvPr id="798" name="Google Shape;79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
        <p:nvSpPr>
          <p:cNvPr id="799" name="Google Shape;799;p51"/>
          <p:cNvSpPr txBox="1">
            <a:spLocks noGrp="1"/>
          </p:cNvSpPr>
          <p:nvPr>
            <p:ph type="body" idx="1"/>
          </p:nvPr>
        </p:nvSpPr>
        <p:spPr>
          <a:xfrm>
            <a:off x="3353100" y="1152475"/>
            <a:ext cx="2437800" cy="3416400"/>
          </a:xfrm>
          <a:prstGeom prst="rect">
            <a:avLst/>
          </a:prstGeom>
          <a:ln w="19050" cap="flat" cmpd="sng">
            <a:solidFill>
              <a:srgbClr val="6AA84F"/>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sz="1300"/>
              <a:t>- Could improve performance by </a:t>
            </a:r>
            <a:r>
              <a:rPr lang="en" sz="1300" b="1"/>
              <a:t>increasing # of threads:</a:t>
            </a:r>
            <a:endParaRPr sz="1300" b="1"/>
          </a:p>
          <a:p>
            <a:pPr marL="0" lvl="0" indent="0" algn="l" rtl="0">
              <a:spcBef>
                <a:spcPts val="1200"/>
              </a:spcBef>
              <a:spcAft>
                <a:spcPts val="0"/>
              </a:spcAft>
              <a:buNone/>
            </a:pPr>
            <a:r>
              <a:rPr lang="en" sz="1300"/>
              <a:t>- Ex: have non-dependent blocks of image run in parallel.</a:t>
            </a:r>
            <a:endParaRPr sz="1300"/>
          </a:p>
          <a:p>
            <a:pPr marL="0" lvl="0" indent="0" algn="l" rtl="0">
              <a:spcBef>
                <a:spcPts val="1200"/>
              </a:spcBef>
              <a:spcAft>
                <a:spcPts val="0"/>
              </a:spcAft>
              <a:buNone/>
            </a:pPr>
            <a:r>
              <a:rPr lang="en" sz="1300"/>
              <a:t>- More efficient use of memory:</a:t>
            </a:r>
            <a:endParaRPr sz="1300"/>
          </a:p>
          <a:p>
            <a:pPr marL="0" lvl="0" indent="0" algn="l" rtl="0">
              <a:spcBef>
                <a:spcPts val="1200"/>
              </a:spcBef>
              <a:spcAft>
                <a:spcPts val="1200"/>
              </a:spcAft>
              <a:buNone/>
            </a:pPr>
            <a:r>
              <a:rPr lang="en" sz="1300"/>
              <a:t>- Ex: might be smarter to store only the necessary sections of the image.</a:t>
            </a:r>
            <a:endParaRPr sz="1300"/>
          </a:p>
        </p:txBody>
      </p:sp>
      <p:sp>
        <p:nvSpPr>
          <p:cNvPr id="800" name="Google Shape;800;p51"/>
          <p:cNvSpPr txBox="1">
            <a:spLocks noGrp="1"/>
          </p:cNvSpPr>
          <p:nvPr>
            <p:ph type="body" idx="1"/>
          </p:nvPr>
        </p:nvSpPr>
        <p:spPr>
          <a:xfrm>
            <a:off x="6250600" y="1152475"/>
            <a:ext cx="2437800" cy="3416400"/>
          </a:xfrm>
          <a:prstGeom prst="rect">
            <a:avLst/>
          </a:prstGeom>
          <a:ln w="19050" cap="flat" cmpd="sng">
            <a:solidFill>
              <a:srgbClr val="3C78D8"/>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System Overview</a:t>
            </a:r>
            <a:endParaRPr/>
          </a:p>
        </p:txBody>
      </p:sp>
      <p:sp>
        <p:nvSpPr>
          <p:cNvPr id="78" name="Google Shape;7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79" name="Google Shape;79;p16"/>
          <p:cNvPicPr preferRelativeResize="0"/>
          <p:nvPr/>
        </p:nvPicPr>
        <p:blipFill>
          <a:blip r:embed="rId3">
            <a:alphaModFix/>
          </a:blip>
          <a:stretch>
            <a:fillRect/>
          </a:stretch>
        </p:blipFill>
        <p:spPr>
          <a:xfrm>
            <a:off x="2632025" y="1911513"/>
            <a:ext cx="1441151" cy="1441151"/>
          </a:xfrm>
          <a:prstGeom prst="rect">
            <a:avLst/>
          </a:prstGeom>
          <a:noFill/>
          <a:ln>
            <a:noFill/>
          </a:ln>
        </p:spPr>
      </p:pic>
      <p:pic>
        <p:nvPicPr>
          <p:cNvPr id="80" name="Google Shape;80;p16"/>
          <p:cNvPicPr preferRelativeResize="0"/>
          <p:nvPr/>
        </p:nvPicPr>
        <p:blipFill>
          <a:blip r:embed="rId4">
            <a:alphaModFix/>
          </a:blip>
          <a:stretch>
            <a:fillRect/>
          </a:stretch>
        </p:blipFill>
        <p:spPr>
          <a:xfrm>
            <a:off x="5011597" y="1912819"/>
            <a:ext cx="1441151" cy="1438571"/>
          </a:xfrm>
          <a:prstGeom prst="rect">
            <a:avLst/>
          </a:prstGeom>
          <a:noFill/>
          <a:ln>
            <a:noFill/>
          </a:ln>
        </p:spPr>
      </p:pic>
      <p:pic>
        <p:nvPicPr>
          <p:cNvPr id="81" name="Google Shape;81;p16"/>
          <p:cNvPicPr preferRelativeResize="0"/>
          <p:nvPr/>
        </p:nvPicPr>
        <p:blipFill>
          <a:blip r:embed="rId5">
            <a:alphaModFix/>
          </a:blip>
          <a:stretch>
            <a:fillRect/>
          </a:stretch>
        </p:blipFill>
        <p:spPr>
          <a:xfrm>
            <a:off x="7391150" y="1911507"/>
            <a:ext cx="1441150" cy="1441168"/>
          </a:xfrm>
          <a:prstGeom prst="rect">
            <a:avLst/>
          </a:prstGeom>
          <a:noFill/>
          <a:ln>
            <a:noFill/>
          </a:ln>
        </p:spPr>
      </p:pic>
      <p:pic>
        <p:nvPicPr>
          <p:cNvPr id="82" name="Google Shape;82;p16"/>
          <p:cNvPicPr preferRelativeResize="0"/>
          <p:nvPr/>
        </p:nvPicPr>
        <p:blipFill rotWithShape="1">
          <a:blip r:embed="rId6">
            <a:alphaModFix/>
          </a:blip>
          <a:srcRect l="15716" t="29449" r="12455" b="29920"/>
          <a:stretch/>
        </p:blipFill>
        <p:spPr>
          <a:xfrm>
            <a:off x="311701" y="2039538"/>
            <a:ext cx="1571274" cy="1185075"/>
          </a:xfrm>
          <a:prstGeom prst="rect">
            <a:avLst/>
          </a:prstGeom>
          <a:noFill/>
          <a:ln>
            <a:noFill/>
          </a:ln>
        </p:spPr>
      </p:pic>
      <p:sp>
        <p:nvSpPr>
          <p:cNvPr id="83" name="Google Shape;83;p16"/>
          <p:cNvSpPr txBox="1"/>
          <p:nvPr/>
        </p:nvSpPr>
        <p:spPr>
          <a:xfrm>
            <a:off x="311700" y="3461750"/>
            <a:ext cx="8520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Roboto Serif"/>
                <a:ea typeface="Roboto Serif"/>
                <a:cs typeface="Roboto Serif"/>
                <a:sym typeface="Roboto Serif"/>
              </a:rPr>
              <a:t>    Object                 Image Captured        Image Processing              Output</a:t>
            </a:r>
            <a:endParaRPr sz="1800">
              <a:solidFill>
                <a:schemeClr val="dk2"/>
              </a:solidFill>
              <a:latin typeface="Roboto Serif"/>
              <a:ea typeface="Roboto Serif"/>
              <a:cs typeface="Roboto Serif"/>
              <a:sym typeface="Roboto Serif"/>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04"/>
        <p:cNvGrpSpPr/>
        <p:nvPr/>
      </p:nvGrpSpPr>
      <p:grpSpPr>
        <a:xfrm>
          <a:off x="0" y="0"/>
          <a:ext cx="0" cy="0"/>
          <a:chOff x="0" y="0"/>
          <a:chExt cx="0" cy="0"/>
        </a:xfrm>
      </p:grpSpPr>
      <p:sp>
        <p:nvSpPr>
          <p:cNvPr id="805" name="Google Shape;805;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Where are we now?</a:t>
            </a:r>
            <a:endParaRPr/>
          </a:p>
        </p:txBody>
      </p:sp>
      <p:sp>
        <p:nvSpPr>
          <p:cNvPr id="806" name="Google Shape;806;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
        <p:nvSpPr>
          <p:cNvPr id="807" name="Google Shape;807;p52"/>
          <p:cNvSpPr/>
          <p:nvPr/>
        </p:nvSpPr>
        <p:spPr>
          <a:xfrm>
            <a:off x="3378750" y="2084075"/>
            <a:ext cx="2386500" cy="15495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latin typeface="Roboto Serif"/>
              <a:ea typeface="Roboto Serif"/>
              <a:cs typeface="Roboto Serif"/>
              <a:sym typeface="Roboto Serif"/>
            </a:endParaRPr>
          </a:p>
        </p:txBody>
      </p:sp>
      <p:sp>
        <p:nvSpPr>
          <p:cNvPr id="808" name="Google Shape;808;p52"/>
          <p:cNvSpPr/>
          <p:nvPr/>
        </p:nvSpPr>
        <p:spPr>
          <a:xfrm>
            <a:off x="281050" y="2084075"/>
            <a:ext cx="2134800" cy="1549500"/>
          </a:xfrm>
          <a:prstGeom prst="roundRect">
            <a:avLst>
              <a:gd name="adj" fmla="val 16667"/>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latin typeface="Roboto Serif"/>
              <a:ea typeface="Roboto Serif"/>
              <a:cs typeface="Roboto Serif"/>
              <a:sym typeface="Roboto Serif"/>
            </a:endParaRPr>
          </a:p>
        </p:txBody>
      </p:sp>
      <p:sp>
        <p:nvSpPr>
          <p:cNvPr id="809" name="Google Shape;809;p52"/>
          <p:cNvSpPr/>
          <p:nvPr/>
        </p:nvSpPr>
        <p:spPr>
          <a:xfrm>
            <a:off x="6651900" y="2084075"/>
            <a:ext cx="2196300" cy="15495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latin typeface="Roboto Serif"/>
              <a:ea typeface="Roboto Serif"/>
              <a:cs typeface="Roboto Serif"/>
              <a:sym typeface="Roboto Serif"/>
            </a:endParaRPr>
          </a:p>
        </p:txBody>
      </p:sp>
      <p:pic>
        <p:nvPicPr>
          <p:cNvPr id="810" name="Google Shape;810;p52"/>
          <p:cNvPicPr preferRelativeResize="0"/>
          <p:nvPr/>
        </p:nvPicPr>
        <p:blipFill>
          <a:blip r:embed="rId3">
            <a:alphaModFix/>
          </a:blip>
          <a:stretch>
            <a:fillRect/>
          </a:stretch>
        </p:blipFill>
        <p:spPr>
          <a:xfrm>
            <a:off x="621288" y="2131663"/>
            <a:ext cx="1454325" cy="1454325"/>
          </a:xfrm>
          <a:prstGeom prst="rect">
            <a:avLst/>
          </a:prstGeom>
          <a:noFill/>
          <a:ln>
            <a:noFill/>
          </a:ln>
        </p:spPr>
      </p:pic>
      <p:pic>
        <p:nvPicPr>
          <p:cNvPr id="811" name="Google Shape;811;p52"/>
          <p:cNvPicPr preferRelativeResize="0"/>
          <p:nvPr/>
        </p:nvPicPr>
        <p:blipFill>
          <a:blip r:embed="rId4">
            <a:alphaModFix/>
          </a:blip>
          <a:stretch>
            <a:fillRect/>
          </a:stretch>
        </p:blipFill>
        <p:spPr>
          <a:xfrm>
            <a:off x="3635812" y="1924337"/>
            <a:ext cx="1872325" cy="1869000"/>
          </a:xfrm>
          <a:prstGeom prst="rect">
            <a:avLst/>
          </a:prstGeom>
          <a:noFill/>
          <a:ln>
            <a:noFill/>
          </a:ln>
        </p:spPr>
      </p:pic>
      <p:pic>
        <p:nvPicPr>
          <p:cNvPr id="812" name="Google Shape;812;p52"/>
          <p:cNvPicPr preferRelativeResize="0"/>
          <p:nvPr/>
        </p:nvPicPr>
        <p:blipFill>
          <a:blip r:embed="rId5">
            <a:alphaModFix/>
          </a:blip>
          <a:stretch>
            <a:fillRect/>
          </a:stretch>
        </p:blipFill>
        <p:spPr>
          <a:xfrm>
            <a:off x="6767675" y="1904474"/>
            <a:ext cx="1964750" cy="1964776"/>
          </a:xfrm>
          <a:prstGeom prst="rect">
            <a:avLst/>
          </a:prstGeom>
          <a:noFill/>
          <a:ln>
            <a:noFill/>
          </a:ln>
        </p:spPr>
      </p:pic>
      <p:cxnSp>
        <p:nvCxnSpPr>
          <p:cNvPr id="813" name="Google Shape;813;p52"/>
          <p:cNvCxnSpPr/>
          <p:nvPr/>
        </p:nvCxnSpPr>
        <p:spPr>
          <a:xfrm>
            <a:off x="1341700" y="1590925"/>
            <a:ext cx="4800" cy="493200"/>
          </a:xfrm>
          <a:prstGeom prst="straightConnector1">
            <a:avLst/>
          </a:prstGeom>
          <a:noFill/>
          <a:ln w="9525" cap="flat" cmpd="sng">
            <a:solidFill>
              <a:schemeClr val="dk2"/>
            </a:solidFill>
            <a:prstDash val="solid"/>
            <a:round/>
            <a:headEnd type="none" w="med" len="med"/>
            <a:tailEnd type="stealth" w="med" len="med"/>
          </a:ln>
        </p:spPr>
      </p:cxnSp>
      <p:cxnSp>
        <p:nvCxnSpPr>
          <p:cNvPr id="814" name="Google Shape;814;p52"/>
          <p:cNvCxnSpPr/>
          <p:nvPr/>
        </p:nvCxnSpPr>
        <p:spPr>
          <a:xfrm>
            <a:off x="1350250" y="3633575"/>
            <a:ext cx="1800" cy="374400"/>
          </a:xfrm>
          <a:prstGeom prst="straightConnector1">
            <a:avLst/>
          </a:prstGeom>
          <a:noFill/>
          <a:ln w="9525" cap="flat" cmpd="sng">
            <a:solidFill>
              <a:schemeClr val="dk2"/>
            </a:solidFill>
            <a:prstDash val="solid"/>
            <a:round/>
            <a:headEnd type="none" w="med" len="med"/>
            <a:tailEnd type="stealth" w="med" len="med"/>
          </a:ln>
        </p:spPr>
      </p:cxnSp>
      <p:pic>
        <p:nvPicPr>
          <p:cNvPr id="815" name="Google Shape;815;p52" title="Image from Camera"/>
          <p:cNvPicPr preferRelativeResize="0"/>
          <p:nvPr/>
        </p:nvPicPr>
        <p:blipFill>
          <a:blip r:embed="rId6">
            <a:alphaModFix/>
          </a:blip>
          <a:stretch>
            <a:fillRect/>
          </a:stretch>
        </p:blipFill>
        <p:spPr>
          <a:xfrm>
            <a:off x="691150" y="4015500"/>
            <a:ext cx="1309624" cy="913413"/>
          </a:xfrm>
          <a:prstGeom prst="rect">
            <a:avLst/>
          </a:prstGeom>
          <a:noFill/>
          <a:ln>
            <a:noFill/>
          </a:ln>
        </p:spPr>
      </p:pic>
      <p:cxnSp>
        <p:nvCxnSpPr>
          <p:cNvPr id="816" name="Google Shape;816;p52"/>
          <p:cNvCxnSpPr/>
          <p:nvPr/>
        </p:nvCxnSpPr>
        <p:spPr>
          <a:xfrm>
            <a:off x="4618300" y="1590925"/>
            <a:ext cx="4800" cy="493200"/>
          </a:xfrm>
          <a:prstGeom prst="straightConnector1">
            <a:avLst/>
          </a:prstGeom>
          <a:noFill/>
          <a:ln w="9525" cap="flat" cmpd="sng">
            <a:solidFill>
              <a:schemeClr val="dk2"/>
            </a:solidFill>
            <a:prstDash val="solid"/>
            <a:round/>
            <a:headEnd type="none" w="med" len="med"/>
            <a:tailEnd type="stealth" w="med" len="med"/>
          </a:ln>
        </p:spPr>
      </p:cxnSp>
      <p:pic>
        <p:nvPicPr>
          <p:cNvPr id="817" name="Google Shape;817;p52" title="Image from Camera"/>
          <p:cNvPicPr preferRelativeResize="0"/>
          <p:nvPr/>
        </p:nvPicPr>
        <p:blipFill>
          <a:blip r:embed="rId6">
            <a:alphaModFix/>
          </a:blip>
          <a:stretch>
            <a:fillRect/>
          </a:stretch>
        </p:blipFill>
        <p:spPr>
          <a:xfrm>
            <a:off x="4043950" y="815100"/>
            <a:ext cx="1120024" cy="781176"/>
          </a:xfrm>
          <a:prstGeom prst="rect">
            <a:avLst/>
          </a:prstGeom>
          <a:noFill/>
          <a:ln>
            <a:noFill/>
          </a:ln>
        </p:spPr>
      </p:pic>
      <p:cxnSp>
        <p:nvCxnSpPr>
          <p:cNvPr id="818" name="Google Shape;818;p52"/>
          <p:cNvCxnSpPr/>
          <p:nvPr/>
        </p:nvCxnSpPr>
        <p:spPr>
          <a:xfrm>
            <a:off x="4618300" y="3648325"/>
            <a:ext cx="11100" cy="329100"/>
          </a:xfrm>
          <a:prstGeom prst="straightConnector1">
            <a:avLst/>
          </a:prstGeom>
          <a:noFill/>
          <a:ln w="9525" cap="flat" cmpd="sng">
            <a:solidFill>
              <a:schemeClr val="dk2"/>
            </a:solidFill>
            <a:prstDash val="solid"/>
            <a:round/>
            <a:headEnd type="none" w="med" len="med"/>
            <a:tailEnd type="stealth" w="med" len="med"/>
          </a:ln>
        </p:spPr>
      </p:cxnSp>
      <p:pic>
        <p:nvPicPr>
          <p:cNvPr id="819" name="Google Shape;819;p52"/>
          <p:cNvPicPr preferRelativeResize="0"/>
          <p:nvPr/>
        </p:nvPicPr>
        <p:blipFill>
          <a:blip r:embed="rId7">
            <a:alphaModFix/>
          </a:blip>
          <a:stretch>
            <a:fillRect/>
          </a:stretch>
        </p:blipFill>
        <p:spPr>
          <a:xfrm>
            <a:off x="3984473" y="4000173"/>
            <a:ext cx="1309624" cy="980450"/>
          </a:xfrm>
          <a:prstGeom prst="rect">
            <a:avLst/>
          </a:prstGeom>
          <a:noFill/>
          <a:ln>
            <a:noFill/>
          </a:ln>
        </p:spPr>
      </p:pic>
      <p:cxnSp>
        <p:nvCxnSpPr>
          <p:cNvPr id="820" name="Google Shape;820;p52"/>
          <p:cNvCxnSpPr/>
          <p:nvPr/>
        </p:nvCxnSpPr>
        <p:spPr>
          <a:xfrm>
            <a:off x="7742500" y="1590925"/>
            <a:ext cx="4800" cy="493200"/>
          </a:xfrm>
          <a:prstGeom prst="straightConnector1">
            <a:avLst/>
          </a:prstGeom>
          <a:noFill/>
          <a:ln w="9525" cap="flat" cmpd="sng">
            <a:solidFill>
              <a:schemeClr val="dk2"/>
            </a:solidFill>
            <a:prstDash val="solid"/>
            <a:round/>
            <a:headEnd type="none" w="med" len="med"/>
            <a:tailEnd type="stealth" w="med" len="med"/>
          </a:ln>
        </p:spPr>
      </p:cxnSp>
      <p:pic>
        <p:nvPicPr>
          <p:cNvPr id="821" name="Google Shape;821;p52"/>
          <p:cNvPicPr preferRelativeResize="0"/>
          <p:nvPr/>
        </p:nvPicPr>
        <p:blipFill>
          <a:blip r:embed="rId7">
            <a:alphaModFix/>
          </a:blip>
          <a:stretch>
            <a:fillRect/>
          </a:stretch>
        </p:blipFill>
        <p:spPr>
          <a:xfrm>
            <a:off x="7198203" y="714400"/>
            <a:ext cx="1220097" cy="913426"/>
          </a:xfrm>
          <a:prstGeom prst="rect">
            <a:avLst/>
          </a:prstGeom>
          <a:noFill/>
          <a:ln>
            <a:noFill/>
          </a:ln>
        </p:spPr>
      </p:pic>
      <p:cxnSp>
        <p:nvCxnSpPr>
          <p:cNvPr id="822" name="Google Shape;822;p52"/>
          <p:cNvCxnSpPr/>
          <p:nvPr/>
        </p:nvCxnSpPr>
        <p:spPr>
          <a:xfrm>
            <a:off x="7818700" y="3648325"/>
            <a:ext cx="11100" cy="329100"/>
          </a:xfrm>
          <a:prstGeom prst="straightConnector1">
            <a:avLst/>
          </a:prstGeom>
          <a:noFill/>
          <a:ln w="9525" cap="flat" cmpd="sng">
            <a:solidFill>
              <a:schemeClr val="dk2"/>
            </a:solidFill>
            <a:prstDash val="solid"/>
            <a:round/>
            <a:headEnd type="none" w="med" len="med"/>
            <a:tailEnd type="stealth" w="med" len="med"/>
          </a:ln>
        </p:spPr>
      </p:cxnSp>
      <p:pic>
        <p:nvPicPr>
          <p:cNvPr id="823" name="Google Shape;823;p52"/>
          <p:cNvPicPr preferRelativeResize="0"/>
          <p:nvPr/>
        </p:nvPicPr>
        <p:blipFill>
          <a:blip r:embed="rId8">
            <a:alphaModFix/>
          </a:blip>
          <a:stretch>
            <a:fillRect/>
          </a:stretch>
        </p:blipFill>
        <p:spPr>
          <a:xfrm>
            <a:off x="7081087" y="3992175"/>
            <a:ext cx="1454325" cy="108138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27"/>
        <p:cNvGrpSpPr/>
        <p:nvPr/>
      </p:nvGrpSpPr>
      <p:grpSpPr>
        <a:xfrm>
          <a:off x="0" y="0"/>
          <a:ext cx="0" cy="0"/>
          <a:chOff x="0" y="0"/>
          <a:chExt cx="0" cy="0"/>
        </a:xfrm>
      </p:grpSpPr>
      <p:sp>
        <p:nvSpPr>
          <p:cNvPr id="828" name="Google Shape;828;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is next?</a:t>
            </a:r>
            <a:endParaRPr/>
          </a:p>
        </p:txBody>
      </p:sp>
      <p:sp>
        <p:nvSpPr>
          <p:cNvPr id="829" name="Google Shape;829;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
        <p:nvSpPr>
          <p:cNvPr id="830" name="Google Shape;830;p53"/>
          <p:cNvSpPr/>
          <p:nvPr/>
        </p:nvSpPr>
        <p:spPr>
          <a:xfrm>
            <a:off x="3378750" y="2084075"/>
            <a:ext cx="2386500" cy="15495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latin typeface="Roboto Serif"/>
              <a:ea typeface="Roboto Serif"/>
              <a:cs typeface="Roboto Serif"/>
              <a:sym typeface="Roboto Serif"/>
            </a:endParaRPr>
          </a:p>
        </p:txBody>
      </p:sp>
      <p:sp>
        <p:nvSpPr>
          <p:cNvPr id="831" name="Google Shape;831;p53"/>
          <p:cNvSpPr/>
          <p:nvPr/>
        </p:nvSpPr>
        <p:spPr>
          <a:xfrm>
            <a:off x="281050" y="2084075"/>
            <a:ext cx="2134800" cy="1549500"/>
          </a:xfrm>
          <a:prstGeom prst="roundRect">
            <a:avLst>
              <a:gd name="adj" fmla="val 16667"/>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latin typeface="Roboto Serif"/>
              <a:ea typeface="Roboto Serif"/>
              <a:cs typeface="Roboto Serif"/>
              <a:sym typeface="Roboto Serif"/>
            </a:endParaRPr>
          </a:p>
        </p:txBody>
      </p:sp>
      <p:sp>
        <p:nvSpPr>
          <p:cNvPr id="832" name="Google Shape;832;p53"/>
          <p:cNvSpPr/>
          <p:nvPr/>
        </p:nvSpPr>
        <p:spPr>
          <a:xfrm>
            <a:off x="6651900" y="2084075"/>
            <a:ext cx="2196300" cy="15495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latin typeface="Roboto Serif"/>
              <a:ea typeface="Roboto Serif"/>
              <a:cs typeface="Roboto Serif"/>
              <a:sym typeface="Roboto Serif"/>
            </a:endParaRPr>
          </a:p>
        </p:txBody>
      </p:sp>
      <p:pic>
        <p:nvPicPr>
          <p:cNvPr id="833" name="Google Shape;833;p53"/>
          <p:cNvPicPr preferRelativeResize="0"/>
          <p:nvPr/>
        </p:nvPicPr>
        <p:blipFill>
          <a:blip r:embed="rId3">
            <a:alphaModFix/>
          </a:blip>
          <a:stretch>
            <a:fillRect/>
          </a:stretch>
        </p:blipFill>
        <p:spPr>
          <a:xfrm>
            <a:off x="621288" y="2131663"/>
            <a:ext cx="1454325" cy="1454325"/>
          </a:xfrm>
          <a:prstGeom prst="rect">
            <a:avLst/>
          </a:prstGeom>
          <a:noFill/>
          <a:ln>
            <a:noFill/>
          </a:ln>
        </p:spPr>
      </p:pic>
      <p:pic>
        <p:nvPicPr>
          <p:cNvPr id="834" name="Google Shape;834;p53"/>
          <p:cNvPicPr preferRelativeResize="0"/>
          <p:nvPr/>
        </p:nvPicPr>
        <p:blipFill>
          <a:blip r:embed="rId4">
            <a:alphaModFix/>
          </a:blip>
          <a:stretch>
            <a:fillRect/>
          </a:stretch>
        </p:blipFill>
        <p:spPr>
          <a:xfrm>
            <a:off x="3635812" y="1924337"/>
            <a:ext cx="1872325" cy="1869000"/>
          </a:xfrm>
          <a:prstGeom prst="rect">
            <a:avLst/>
          </a:prstGeom>
          <a:noFill/>
          <a:ln>
            <a:noFill/>
          </a:ln>
        </p:spPr>
      </p:pic>
      <p:pic>
        <p:nvPicPr>
          <p:cNvPr id="835" name="Google Shape;835;p53"/>
          <p:cNvPicPr preferRelativeResize="0"/>
          <p:nvPr/>
        </p:nvPicPr>
        <p:blipFill>
          <a:blip r:embed="rId5">
            <a:alphaModFix/>
          </a:blip>
          <a:stretch>
            <a:fillRect/>
          </a:stretch>
        </p:blipFill>
        <p:spPr>
          <a:xfrm>
            <a:off x="6767675" y="1904474"/>
            <a:ext cx="1964750" cy="1964776"/>
          </a:xfrm>
          <a:prstGeom prst="rect">
            <a:avLst/>
          </a:prstGeom>
          <a:noFill/>
          <a:ln>
            <a:noFill/>
          </a:ln>
        </p:spPr>
      </p:pic>
      <p:cxnSp>
        <p:nvCxnSpPr>
          <p:cNvPr id="836" name="Google Shape;836;p53"/>
          <p:cNvCxnSpPr/>
          <p:nvPr/>
        </p:nvCxnSpPr>
        <p:spPr>
          <a:xfrm>
            <a:off x="1341700" y="1590925"/>
            <a:ext cx="4800" cy="493200"/>
          </a:xfrm>
          <a:prstGeom prst="straightConnector1">
            <a:avLst/>
          </a:prstGeom>
          <a:noFill/>
          <a:ln w="9525" cap="flat" cmpd="sng">
            <a:solidFill>
              <a:schemeClr val="dk2"/>
            </a:solidFill>
            <a:prstDash val="solid"/>
            <a:round/>
            <a:headEnd type="none" w="med" len="med"/>
            <a:tailEnd type="stealth" w="med" len="med"/>
          </a:ln>
        </p:spPr>
      </p:cxnSp>
      <p:cxnSp>
        <p:nvCxnSpPr>
          <p:cNvPr id="837" name="Google Shape;837;p53"/>
          <p:cNvCxnSpPr/>
          <p:nvPr/>
        </p:nvCxnSpPr>
        <p:spPr>
          <a:xfrm>
            <a:off x="1350250" y="3633575"/>
            <a:ext cx="1800" cy="374400"/>
          </a:xfrm>
          <a:prstGeom prst="straightConnector1">
            <a:avLst/>
          </a:prstGeom>
          <a:noFill/>
          <a:ln w="28575" cap="flat" cmpd="sng">
            <a:solidFill>
              <a:srgbClr val="000000"/>
            </a:solidFill>
            <a:prstDash val="solid"/>
            <a:round/>
            <a:headEnd type="none" w="med" len="med"/>
            <a:tailEnd type="none" w="med" len="med"/>
          </a:ln>
        </p:spPr>
      </p:cxnSp>
      <p:cxnSp>
        <p:nvCxnSpPr>
          <p:cNvPr id="838" name="Google Shape;838;p53"/>
          <p:cNvCxnSpPr/>
          <p:nvPr/>
        </p:nvCxnSpPr>
        <p:spPr>
          <a:xfrm>
            <a:off x="4616750" y="1613525"/>
            <a:ext cx="6300" cy="470700"/>
          </a:xfrm>
          <a:prstGeom prst="straightConnector1">
            <a:avLst/>
          </a:prstGeom>
          <a:noFill/>
          <a:ln w="28575" cap="flat" cmpd="sng">
            <a:solidFill>
              <a:srgbClr val="000000"/>
            </a:solidFill>
            <a:prstDash val="solid"/>
            <a:round/>
            <a:headEnd type="none" w="med" len="med"/>
            <a:tailEnd type="stealth" w="med" len="med"/>
          </a:ln>
        </p:spPr>
      </p:cxnSp>
      <p:cxnSp>
        <p:nvCxnSpPr>
          <p:cNvPr id="839" name="Google Shape;839;p53"/>
          <p:cNvCxnSpPr/>
          <p:nvPr/>
        </p:nvCxnSpPr>
        <p:spPr>
          <a:xfrm>
            <a:off x="4618300" y="3648325"/>
            <a:ext cx="11100" cy="329100"/>
          </a:xfrm>
          <a:prstGeom prst="straightConnector1">
            <a:avLst/>
          </a:prstGeom>
          <a:noFill/>
          <a:ln w="28575" cap="flat" cmpd="sng">
            <a:solidFill>
              <a:srgbClr val="000000"/>
            </a:solidFill>
            <a:prstDash val="solid"/>
            <a:round/>
            <a:headEnd type="none" w="med" len="med"/>
            <a:tailEnd type="none" w="med" len="med"/>
          </a:ln>
        </p:spPr>
      </p:cxnSp>
      <p:cxnSp>
        <p:nvCxnSpPr>
          <p:cNvPr id="840" name="Google Shape;840;p53"/>
          <p:cNvCxnSpPr/>
          <p:nvPr/>
        </p:nvCxnSpPr>
        <p:spPr>
          <a:xfrm flipH="1">
            <a:off x="7747175" y="1619250"/>
            <a:ext cx="2100" cy="465000"/>
          </a:xfrm>
          <a:prstGeom prst="straightConnector1">
            <a:avLst/>
          </a:prstGeom>
          <a:noFill/>
          <a:ln w="28575" cap="flat" cmpd="sng">
            <a:solidFill>
              <a:srgbClr val="000000"/>
            </a:solidFill>
            <a:prstDash val="solid"/>
            <a:round/>
            <a:headEnd type="none" w="med" len="med"/>
            <a:tailEnd type="stealth" w="med" len="med"/>
          </a:ln>
        </p:spPr>
      </p:cxnSp>
      <p:cxnSp>
        <p:nvCxnSpPr>
          <p:cNvPr id="841" name="Google Shape;841;p53"/>
          <p:cNvCxnSpPr/>
          <p:nvPr/>
        </p:nvCxnSpPr>
        <p:spPr>
          <a:xfrm>
            <a:off x="7818700" y="3648325"/>
            <a:ext cx="11100" cy="329100"/>
          </a:xfrm>
          <a:prstGeom prst="straightConnector1">
            <a:avLst/>
          </a:prstGeom>
          <a:noFill/>
          <a:ln w="9525" cap="flat" cmpd="sng">
            <a:solidFill>
              <a:schemeClr val="dk2"/>
            </a:solidFill>
            <a:prstDash val="solid"/>
            <a:round/>
            <a:headEnd type="none" w="med" len="med"/>
            <a:tailEnd type="stealth" w="med" len="med"/>
          </a:ln>
        </p:spPr>
      </p:cxnSp>
      <p:pic>
        <p:nvPicPr>
          <p:cNvPr id="842" name="Google Shape;842;p53"/>
          <p:cNvPicPr preferRelativeResize="0"/>
          <p:nvPr/>
        </p:nvPicPr>
        <p:blipFill>
          <a:blip r:embed="rId6">
            <a:alphaModFix/>
          </a:blip>
          <a:stretch>
            <a:fillRect/>
          </a:stretch>
        </p:blipFill>
        <p:spPr>
          <a:xfrm>
            <a:off x="7081087" y="3992175"/>
            <a:ext cx="1454325" cy="1081383"/>
          </a:xfrm>
          <a:prstGeom prst="rect">
            <a:avLst/>
          </a:prstGeom>
          <a:noFill/>
          <a:ln>
            <a:noFill/>
          </a:ln>
        </p:spPr>
      </p:pic>
      <p:cxnSp>
        <p:nvCxnSpPr>
          <p:cNvPr id="843" name="Google Shape;843;p53"/>
          <p:cNvCxnSpPr/>
          <p:nvPr/>
        </p:nvCxnSpPr>
        <p:spPr>
          <a:xfrm rot="10800000" flipH="1">
            <a:off x="1352050" y="4007975"/>
            <a:ext cx="1423800" cy="10200"/>
          </a:xfrm>
          <a:prstGeom prst="straightConnector1">
            <a:avLst/>
          </a:prstGeom>
          <a:noFill/>
          <a:ln w="28575" cap="flat" cmpd="sng">
            <a:solidFill>
              <a:srgbClr val="000000"/>
            </a:solidFill>
            <a:prstDash val="solid"/>
            <a:round/>
            <a:headEnd type="none" w="med" len="med"/>
            <a:tailEnd type="none" w="med" len="med"/>
          </a:ln>
        </p:spPr>
      </p:cxnSp>
      <p:cxnSp>
        <p:nvCxnSpPr>
          <p:cNvPr id="844" name="Google Shape;844;p53"/>
          <p:cNvCxnSpPr/>
          <p:nvPr/>
        </p:nvCxnSpPr>
        <p:spPr>
          <a:xfrm rot="10800000" flipH="1">
            <a:off x="4618300" y="3977425"/>
            <a:ext cx="1423800" cy="10200"/>
          </a:xfrm>
          <a:prstGeom prst="straightConnector1">
            <a:avLst/>
          </a:prstGeom>
          <a:noFill/>
          <a:ln w="28575" cap="flat" cmpd="sng">
            <a:solidFill>
              <a:srgbClr val="000000"/>
            </a:solidFill>
            <a:prstDash val="solid"/>
            <a:round/>
            <a:headEnd type="none" w="med" len="med"/>
            <a:tailEnd type="none" w="med" len="med"/>
          </a:ln>
        </p:spPr>
      </p:cxnSp>
      <p:cxnSp>
        <p:nvCxnSpPr>
          <p:cNvPr id="845" name="Google Shape;845;p53"/>
          <p:cNvCxnSpPr/>
          <p:nvPr/>
        </p:nvCxnSpPr>
        <p:spPr>
          <a:xfrm rot="10800000" flipH="1">
            <a:off x="2775575" y="1611300"/>
            <a:ext cx="10200" cy="2396700"/>
          </a:xfrm>
          <a:prstGeom prst="straightConnector1">
            <a:avLst/>
          </a:prstGeom>
          <a:noFill/>
          <a:ln w="28575" cap="flat" cmpd="sng">
            <a:solidFill>
              <a:srgbClr val="000000"/>
            </a:solidFill>
            <a:prstDash val="solid"/>
            <a:round/>
            <a:headEnd type="none" w="med" len="med"/>
            <a:tailEnd type="none" w="med" len="med"/>
          </a:ln>
        </p:spPr>
      </p:cxnSp>
      <p:cxnSp>
        <p:nvCxnSpPr>
          <p:cNvPr id="846" name="Google Shape;846;p53"/>
          <p:cNvCxnSpPr/>
          <p:nvPr/>
        </p:nvCxnSpPr>
        <p:spPr>
          <a:xfrm>
            <a:off x="2796050" y="1611400"/>
            <a:ext cx="1823100" cy="10200"/>
          </a:xfrm>
          <a:prstGeom prst="straightConnector1">
            <a:avLst/>
          </a:prstGeom>
          <a:noFill/>
          <a:ln w="28575" cap="flat" cmpd="sng">
            <a:solidFill>
              <a:srgbClr val="000000"/>
            </a:solidFill>
            <a:prstDash val="solid"/>
            <a:round/>
            <a:headEnd type="none" w="med" len="med"/>
            <a:tailEnd type="none" w="med" len="med"/>
          </a:ln>
        </p:spPr>
      </p:cxnSp>
      <p:cxnSp>
        <p:nvCxnSpPr>
          <p:cNvPr id="847" name="Google Shape;847;p53"/>
          <p:cNvCxnSpPr/>
          <p:nvPr/>
        </p:nvCxnSpPr>
        <p:spPr>
          <a:xfrm rot="10800000" flipH="1">
            <a:off x="6052175" y="1611300"/>
            <a:ext cx="10200" cy="2396700"/>
          </a:xfrm>
          <a:prstGeom prst="straightConnector1">
            <a:avLst/>
          </a:prstGeom>
          <a:noFill/>
          <a:ln w="28575" cap="flat" cmpd="sng">
            <a:solidFill>
              <a:srgbClr val="000000"/>
            </a:solidFill>
            <a:prstDash val="solid"/>
            <a:round/>
            <a:headEnd type="none" w="med" len="med"/>
            <a:tailEnd type="none" w="med" len="med"/>
          </a:ln>
        </p:spPr>
      </p:cxnSp>
      <p:cxnSp>
        <p:nvCxnSpPr>
          <p:cNvPr id="848" name="Google Shape;848;p53"/>
          <p:cNvCxnSpPr/>
          <p:nvPr/>
        </p:nvCxnSpPr>
        <p:spPr>
          <a:xfrm>
            <a:off x="6072650" y="1611400"/>
            <a:ext cx="1676700" cy="12300"/>
          </a:xfrm>
          <a:prstGeom prst="straightConnector1">
            <a:avLst/>
          </a:prstGeom>
          <a:noFill/>
          <a:ln w="28575" cap="flat" cmpd="sng">
            <a:solidFill>
              <a:srgbClr val="000000"/>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2"/>
        <p:cNvGrpSpPr/>
        <p:nvPr/>
      </p:nvGrpSpPr>
      <p:grpSpPr>
        <a:xfrm>
          <a:off x="0" y="0"/>
          <a:ext cx="0" cy="0"/>
          <a:chOff x="0" y="0"/>
          <a:chExt cx="0" cy="0"/>
        </a:xfrm>
      </p:grpSpPr>
      <p:sp>
        <p:nvSpPr>
          <p:cNvPr id="853" name="Google Shape;853;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Questions?</a:t>
            </a:r>
            <a:endParaRPr/>
          </a:p>
        </p:txBody>
      </p:sp>
      <p:sp>
        <p:nvSpPr>
          <p:cNvPr id="854" name="Google Shape;854;p5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
        <p:nvSpPr>
          <p:cNvPr id="855" name="Google Shape;855;p54"/>
          <p:cNvSpPr txBox="1"/>
          <p:nvPr/>
        </p:nvSpPr>
        <p:spPr>
          <a:xfrm>
            <a:off x="2065500" y="4506775"/>
            <a:ext cx="501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u="sng">
                <a:solidFill>
                  <a:schemeClr val="hlink"/>
                </a:solidFill>
                <a:latin typeface="Roboto Serif"/>
                <a:ea typeface="Roboto Serif"/>
                <a:cs typeface="Roboto Serif"/>
                <a:sym typeface="Roboto Serif"/>
                <a:hlinkClick r:id="rId3"/>
              </a:rPr>
              <a:t>https://github.com/agwoska/DetectoVision</a:t>
            </a:r>
            <a:endParaRPr>
              <a:solidFill>
                <a:schemeClr val="dk2"/>
              </a:solidFill>
              <a:latin typeface="Roboto Serif"/>
              <a:ea typeface="Roboto Serif"/>
              <a:cs typeface="Roboto Serif"/>
              <a:sym typeface="Roboto Serif"/>
            </a:endParaRPr>
          </a:p>
        </p:txBody>
      </p:sp>
      <p:pic>
        <p:nvPicPr>
          <p:cNvPr id="856" name="Google Shape;856;p54"/>
          <p:cNvPicPr preferRelativeResize="0"/>
          <p:nvPr/>
        </p:nvPicPr>
        <p:blipFill>
          <a:blip r:embed="rId4">
            <a:alphaModFix/>
          </a:blip>
          <a:stretch>
            <a:fillRect/>
          </a:stretch>
        </p:blipFill>
        <p:spPr>
          <a:xfrm>
            <a:off x="2505050" y="1067425"/>
            <a:ext cx="4133889" cy="31842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60"/>
        <p:cNvGrpSpPr/>
        <p:nvPr/>
      </p:nvGrpSpPr>
      <p:grpSpPr>
        <a:xfrm>
          <a:off x="0" y="0"/>
          <a:ext cx="0" cy="0"/>
          <a:chOff x="0" y="0"/>
          <a:chExt cx="0" cy="0"/>
        </a:xfrm>
      </p:grpSpPr>
      <p:sp>
        <p:nvSpPr>
          <p:cNvPr id="861" name="Google Shape;861;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
        <p:nvSpPr>
          <p:cNvPr id="862" name="Google Shape;862;p5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63" name="Google Shape;863;p55"/>
          <p:cNvSpPr txBox="1">
            <a:spLocks noGrp="1"/>
          </p:cNvSpPr>
          <p:nvPr>
            <p:ph type="title"/>
          </p:nvPr>
        </p:nvSpPr>
        <p:spPr>
          <a:xfrm>
            <a:off x="311700" y="16936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000"/>
              <a:t>Ch4: Backup Slides</a:t>
            </a:r>
            <a:endParaRPr sz="3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67"/>
        <p:cNvGrpSpPr/>
        <p:nvPr/>
      </p:nvGrpSpPr>
      <p:grpSpPr>
        <a:xfrm>
          <a:off x="0" y="0"/>
          <a:ext cx="0" cy="0"/>
          <a:chOff x="0" y="0"/>
          <a:chExt cx="0" cy="0"/>
        </a:xfrm>
      </p:grpSpPr>
      <p:sp>
        <p:nvSpPr>
          <p:cNvPr id="868" name="Google Shape;868;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
        <p:nvSpPr>
          <p:cNvPr id="869" name="Google Shape;869;p5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70" name="Google Shape;870;p56"/>
          <p:cNvSpPr txBox="1">
            <a:spLocks noGrp="1"/>
          </p:cNvSpPr>
          <p:nvPr>
            <p:ph type="title"/>
          </p:nvPr>
        </p:nvSpPr>
        <p:spPr>
          <a:xfrm>
            <a:off x="311700" y="245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000"/>
              <a:t>Original Testbench Images</a:t>
            </a:r>
            <a:endParaRPr sz="3000"/>
          </a:p>
        </p:txBody>
      </p:sp>
      <p:pic>
        <p:nvPicPr>
          <p:cNvPr id="871" name="Google Shape;871;p56"/>
          <p:cNvPicPr preferRelativeResize="0"/>
          <p:nvPr/>
        </p:nvPicPr>
        <p:blipFill>
          <a:blip r:embed="rId3">
            <a:alphaModFix/>
          </a:blip>
          <a:stretch>
            <a:fillRect/>
          </a:stretch>
        </p:blipFill>
        <p:spPr>
          <a:xfrm>
            <a:off x="135501" y="3476922"/>
            <a:ext cx="2280025" cy="1520000"/>
          </a:xfrm>
          <a:prstGeom prst="rect">
            <a:avLst/>
          </a:prstGeom>
          <a:noFill/>
          <a:ln>
            <a:noFill/>
          </a:ln>
        </p:spPr>
      </p:pic>
      <p:pic>
        <p:nvPicPr>
          <p:cNvPr id="872" name="Google Shape;872;p56"/>
          <p:cNvPicPr preferRelativeResize="0"/>
          <p:nvPr/>
        </p:nvPicPr>
        <p:blipFill>
          <a:blip r:embed="rId4">
            <a:alphaModFix/>
          </a:blip>
          <a:stretch>
            <a:fillRect/>
          </a:stretch>
        </p:blipFill>
        <p:spPr>
          <a:xfrm>
            <a:off x="1734300" y="1487900"/>
            <a:ext cx="2420076" cy="1613375"/>
          </a:xfrm>
          <a:prstGeom prst="rect">
            <a:avLst/>
          </a:prstGeom>
          <a:noFill/>
          <a:ln>
            <a:noFill/>
          </a:ln>
        </p:spPr>
      </p:pic>
      <p:pic>
        <p:nvPicPr>
          <p:cNvPr id="873" name="Google Shape;873;p56"/>
          <p:cNvPicPr preferRelativeResize="0"/>
          <p:nvPr/>
        </p:nvPicPr>
        <p:blipFill>
          <a:blip r:embed="rId5">
            <a:alphaModFix/>
          </a:blip>
          <a:stretch>
            <a:fillRect/>
          </a:stretch>
        </p:blipFill>
        <p:spPr>
          <a:xfrm>
            <a:off x="5827849" y="1453003"/>
            <a:ext cx="2644598" cy="1683171"/>
          </a:xfrm>
          <a:prstGeom prst="rect">
            <a:avLst/>
          </a:prstGeom>
          <a:noFill/>
          <a:ln>
            <a:noFill/>
          </a:ln>
        </p:spPr>
      </p:pic>
      <p:pic>
        <p:nvPicPr>
          <p:cNvPr id="874" name="Google Shape;874;p56"/>
          <p:cNvPicPr preferRelativeResize="0"/>
          <p:nvPr/>
        </p:nvPicPr>
        <p:blipFill>
          <a:blip r:embed="rId6">
            <a:alphaModFix/>
          </a:blip>
          <a:stretch>
            <a:fillRect/>
          </a:stretch>
        </p:blipFill>
        <p:spPr>
          <a:xfrm>
            <a:off x="4154375" y="3383531"/>
            <a:ext cx="2420076" cy="161339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78"/>
        <p:cNvGrpSpPr/>
        <p:nvPr/>
      </p:nvGrpSpPr>
      <p:grpSpPr>
        <a:xfrm>
          <a:off x="0" y="0"/>
          <a:ext cx="0" cy="0"/>
          <a:chOff x="0" y="0"/>
          <a:chExt cx="0" cy="0"/>
        </a:xfrm>
      </p:grpSpPr>
      <p:sp>
        <p:nvSpPr>
          <p:cNvPr id="879" name="Google Shape;879;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
        <p:nvSpPr>
          <p:cNvPr id="880" name="Google Shape;880;p5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81" name="Google Shape;881;p57"/>
          <p:cNvSpPr txBox="1">
            <a:spLocks noGrp="1"/>
          </p:cNvSpPr>
          <p:nvPr>
            <p:ph type="title"/>
          </p:nvPr>
        </p:nvSpPr>
        <p:spPr>
          <a:xfrm>
            <a:off x="311700" y="245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000"/>
              <a:t>Grey Scale and Color Mask</a:t>
            </a:r>
            <a:endParaRPr sz="3000"/>
          </a:p>
        </p:txBody>
      </p:sp>
      <p:pic>
        <p:nvPicPr>
          <p:cNvPr id="882" name="Google Shape;882;p57"/>
          <p:cNvPicPr preferRelativeResize="0"/>
          <p:nvPr/>
        </p:nvPicPr>
        <p:blipFill>
          <a:blip r:embed="rId3">
            <a:alphaModFix/>
          </a:blip>
          <a:stretch>
            <a:fillRect/>
          </a:stretch>
        </p:blipFill>
        <p:spPr>
          <a:xfrm>
            <a:off x="4360400" y="3329030"/>
            <a:ext cx="2628925" cy="1752625"/>
          </a:xfrm>
          <a:prstGeom prst="rect">
            <a:avLst/>
          </a:prstGeom>
          <a:noFill/>
          <a:ln>
            <a:noFill/>
          </a:ln>
        </p:spPr>
      </p:pic>
      <p:pic>
        <p:nvPicPr>
          <p:cNvPr id="883" name="Google Shape;883;p57"/>
          <p:cNvPicPr preferRelativeResize="0"/>
          <p:nvPr/>
        </p:nvPicPr>
        <p:blipFill>
          <a:blip r:embed="rId4">
            <a:alphaModFix/>
          </a:blip>
          <a:stretch>
            <a:fillRect/>
          </a:stretch>
        </p:blipFill>
        <p:spPr>
          <a:xfrm>
            <a:off x="1743625" y="1357375"/>
            <a:ext cx="2291854" cy="1527850"/>
          </a:xfrm>
          <a:prstGeom prst="rect">
            <a:avLst/>
          </a:prstGeom>
          <a:noFill/>
          <a:ln>
            <a:noFill/>
          </a:ln>
        </p:spPr>
      </p:pic>
      <p:pic>
        <p:nvPicPr>
          <p:cNvPr id="884" name="Google Shape;884;p57"/>
          <p:cNvPicPr preferRelativeResize="0"/>
          <p:nvPr/>
        </p:nvPicPr>
        <p:blipFill>
          <a:blip r:embed="rId5">
            <a:alphaModFix/>
          </a:blip>
          <a:stretch>
            <a:fillRect/>
          </a:stretch>
        </p:blipFill>
        <p:spPr>
          <a:xfrm>
            <a:off x="6546100" y="1301375"/>
            <a:ext cx="2428376" cy="1618925"/>
          </a:xfrm>
          <a:prstGeom prst="rect">
            <a:avLst/>
          </a:prstGeom>
          <a:noFill/>
          <a:ln>
            <a:noFill/>
          </a:ln>
        </p:spPr>
      </p:pic>
      <p:pic>
        <p:nvPicPr>
          <p:cNvPr id="885" name="Google Shape;885;p57"/>
          <p:cNvPicPr preferRelativeResize="0"/>
          <p:nvPr/>
        </p:nvPicPr>
        <p:blipFill>
          <a:blip r:embed="rId6">
            <a:alphaModFix/>
          </a:blip>
          <a:stretch>
            <a:fillRect/>
          </a:stretch>
        </p:blipFill>
        <p:spPr>
          <a:xfrm>
            <a:off x="200325" y="3317496"/>
            <a:ext cx="2628925" cy="173933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89"/>
        <p:cNvGrpSpPr/>
        <p:nvPr/>
      </p:nvGrpSpPr>
      <p:grpSpPr>
        <a:xfrm>
          <a:off x="0" y="0"/>
          <a:ext cx="0" cy="0"/>
          <a:chOff x="0" y="0"/>
          <a:chExt cx="0" cy="0"/>
        </a:xfrm>
      </p:grpSpPr>
      <p:sp>
        <p:nvSpPr>
          <p:cNvPr id="890" name="Google Shape;890;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
        <p:nvSpPr>
          <p:cNvPr id="891" name="Google Shape;891;p5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92" name="Google Shape;892;p58"/>
          <p:cNvSpPr txBox="1">
            <a:spLocks noGrp="1"/>
          </p:cNvSpPr>
          <p:nvPr>
            <p:ph type="title"/>
          </p:nvPr>
        </p:nvSpPr>
        <p:spPr>
          <a:xfrm>
            <a:off x="311700" y="245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000"/>
              <a:t>Edge detection</a:t>
            </a:r>
            <a:endParaRPr sz="3000"/>
          </a:p>
        </p:txBody>
      </p:sp>
      <p:pic>
        <p:nvPicPr>
          <p:cNvPr id="893" name="Google Shape;893;p58"/>
          <p:cNvPicPr preferRelativeResize="0"/>
          <p:nvPr/>
        </p:nvPicPr>
        <p:blipFill>
          <a:blip r:embed="rId3">
            <a:alphaModFix/>
          </a:blip>
          <a:stretch>
            <a:fillRect/>
          </a:stretch>
        </p:blipFill>
        <p:spPr>
          <a:xfrm>
            <a:off x="253137" y="3183563"/>
            <a:ext cx="2493725" cy="1662450"/>
          </a:xfrm>
          <a:prstGeom prst="rect">
            <a:avLst/>
          </a:prstGeom>
          <a:noFill/>
          <a:ln>
            <a:noFill/>
          </a:ln>
        </p:spPr>
      </p:pic>
      <p:pic>
        <p:nvPicPr>
          <p:cNvPr id="894" name="Google Shape;894;p58"/>
          <p:cNvPicPr preferRelativeResize="0"/>
          <p:nvPr/>
        </p:nvPicPr>
        <p:blipFill>
          <a:blip r:embed="rId4">
            <a:alphaModFix/>
          </a:blip>
          <a:stretch>
            <a:fillRect/>
          </a:stretch>
        </p:blipFill>
        <p:spPr>
          <a:xfrm>
            <a:off x="1650250" y="1272100"/>
            <a:ext cx="2300271" cy="1533524"/>
          </a:xfrm>
          <a:prstGeom prst="rect">
            <a:avLst/>
          </a:prstGeom>
          <a:noFill/>
          <a:ln>
            <a:noFill/>
          </a:ln>
        </p:spPr>
      </p:pic>
      <p:pic>
        <p:nvPicPr>
          <p:cNvPr id="895" name="Google Shape;895;p58"/>
          <p:cNvPicPr preferRelativeResize="0"/>
          <p:nvPr/>
        </p:nvPicPr>
        <p:blipFill>
          <a:blip r:embed="rId5">
            <a:alphaModFix/>
          </a:blip>
          <a:stretch>
            <a:fillRect/>
          </a:stretch>
        </p:blipFill>
        <p:spPr>
          <a:xfrm>
            <a:off x="4752575" y="3248025"/>
            <a:ext cx="2493725" cy="1662492"/>
          </a:xfrm>
          <a:prstGeom prst="rect">
            <a:avLst/>
          </a:prstGeom>
          <a:noFill/>
          <a:ln>
            <a:noFill/>
          </a:ln>
        </p:spPr>
      </p:pic>
      <p:pic>
        <p:nvPicPr>
          <p:cNvPr id="896" name="Google Shape;896;p58"/>
          <p:cNvPicPr preferRelativeResize="0"/>
          <p:nvPr/>
        </p:nvPicPr>
        <p:blipFill>
          <a:blip r:embed="rId6">
            <a:alphaModFix/>
          </a:blip>
          <a:stretch>
            <a:fillRect/>
          </a:stretch>
        </p:blipFill>
        <p:spPr>
          <a:xfrm>
            <a:off x="5839975" y="1207613"/>
            <a:ext cx="2493777" cy="1662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00"/>
        <p:cNvGrpSpPr/>
        <p:nvPr/>
      </p:nvGrpSpPr>
      <p:grpSpPr>
        <a:xfrm>
          <a:off x="0" y="0"/>
          <a:ext cx="0" cy="0"/>
          <a:chOff x="0" y="0"/>
          <a:chExt cx="0" cy="0"/>
        </a:xfrm>
      </p:grpSpPr>
      <p:sp>
        <p:nvSpPr>
          <p:cNvPr id="901" name="Google Shape;901;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
        <p:nvSpPr>
          <p:cNvPr id="902" name="Google Shape;902;p59"/>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03" name="Google Shape;903;p59"/>
          <p:cNvSpPr txBox="1">
            <a:spLocks noGrp="1"/>
          </p:cNvSpPr>
          <p:nvPr>
            <p:ph type="title"/>
          </p:nvPr>
        </p:nvSpPr>
        <p:spPr>
          <a:xfrm>
            <a:off x="311700" y="245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000"/>
              <a:t>Our Example</a:t>
            </a:r>
            <a:endParaRPr sz="3000"/>
          </a:p>
        </p:txBody>
      </p:sp>
      <p:pic>
        <p:nvPicPr>
          <p:cNvPr id="904" name="Google Shape;904;p59" title="Image from Camera"/>
          <p:cNvPicPr preferRelativeResize="0"/>
          <p:nvPr/>
        </p:nvPicPr>
        <p:blipFill>
          <a:blip r:embed="rId3">
            <a:alphaModFix/>
          </a:blip>
          <a:stretch>
            <a:fillRect/>
          </a:stretch>
        </p:blipFill>
        <p:spPr>
          <a:xfrm>
            <a:off x="1532899" y="1099399"/>
            <a:ext cx="2615224" cy="1824021"/>
          </a:xfrm>
          <a:prstGeom prst="rect">
            <a:avLst/>
          </a:prstGeom>
          <a:noFill/>
          <a:ln>
            <a:noFill/>
          </a:ln>
        </p:spPr>
      </p:pic>
      <p:pic>
        <p:nvPicPr>
          <p:cNvPr id="905" name="Google Shape;905;p59"/>
          <p:cNvPicPr preferRelativeResize="0"/>
          <p:nvPr/>
        </p:nvPicPr>
        <p:blipFill>
          <a:blip r:embed="rId4">
            <a:alphaModFix/>
          </a:blip>
          <a:stretch>
            <a:fillRect/>
          </a:stretch>
        </p:blipFill>
        <p:spPr>
          <a:xfrm>
            <a:off x="231875" y="3215300"/>
            <a:ext cx="2615236" cy="1795199"/>
          </a:xfrm>
          <a:prstGeom prst="rect">
            <a:avLst/>
          </a:prstGeom>
          <a:noFill/>
          <a:ln>
            <a:noFill/>
          </a:ln>
        </p:spPr>
      </p:pic>
      <p:pic>
        <p:nvPicPr>
          <p:cNvPr id="906" name="Google Shape;906;p59"/>
          <p:cNvPicPr preferRelativeResize="0"/>
          <p:nvPr/>
        </p:nvPicPr>
        <p:blipFill>
          <a:blip r:embed="rId5">
            <a:alphaModFix/>
          </a:blip>
          <a:stretch>
            <a:fillRect/>
          </a:stretch>
        </p:blipFill>
        <p:spPr>
          <a:xfrm>
            <a:off x="6627900" y="1113812"/>
            <a:ext cx="2436800" cy="1795200"/>
          </a:xfrm>
          <a:prstGeom prst="rect">
            <a:avLst/>
          </a:prstGeom>
          <a:noFill/>
          <a:ln>
            <a:noFill/>
          </a:ln>
        </p:spPr>
      </p:pic>
      <p:pic>
        <p:nvPicPr>
          <p:cNvPr id="907" name="Google Shape;907;p59"/>
          <p:cNvPicPr preferRelativeResize="0"/>
          <p:nvPr/>
        </p:nvPicPr>
        <p:blipFill>
          <a:blip r:embed="rId6">
            <a:alphaModFix/>
          </a:blip>
          <a:stretch>
            <a:fillRect/>
          </a:stretch>
        </p:blipFill>
        <p:spPr>
          <a:xfrm>
            <a:off x="4571999" y="3127409"/>
            <a:ext cx="2515325" cy="188309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System Specifications</a:t>
            </a:r>
            <a:endParaRPr/>
          </a:p>
        </p:txBody>
      </p:sp>
      <p:sp>
        <p:nvSpPr>
          <p:cNvPr id="89" name="Google Shape;89;p17"/>
          <p:cNvSpPr txBox="1">
            <a:spLocks noGrp="1"/>
          </p:cNvSpPr>
          <p:nvPr>
            <p:ph type="body" idx="1"/>
          </p:nvPr>
        </p:nvSpPr>
        <p:spPr>
          <a:xfrm>
            <a:off x="311700" y="1152475"/>
            <a:ext cx="4506900" cy="34164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500" b="1"/>
              <a:t>Hardware Requirements:</a:t>
            </a:r>
            <a:endParaRPr sz="1500" b="1"/>
          </a:p>
          <a:p>
            <a:pPr marL="457200" lvl="0" indent="-323850" algn="l" rtl="0">
              <a:lnSpc>
                <a:spcPct val="95000"/>
              </a:lnSpc>
              <a:spcBef>
                <a:spcPts val="1200"/>
              </a:spcBef>
              <a:spcAft>
                <a:spcPts val="0"/>
              </a:spcAft>
              <a:buSzPts val="1500"/>
              <a:buChar char="●"/>
            </a:pPr>
            <a:r>
              <a:rPr lang="en" sz="1500"/>
              <a:t>Xilinx Artix 7 FPGA</a:t>
            </a:r>
            <a:endParaRPr sz="1500"/>
          </a:p>
          <a:p>
            <a:pPr marL="457200" lvl="0" indent="-323850" algn="l" rtl="0">
              <a:lnSpc>
                <a:spcPct val="95000"/>
              </a:lnSpc>
              <a:spcBef>
                <a:spcPts val="0"/>
              </a:spcBef>
              <a:spcAft>
                <a:spcPts val="0"/>
              </a:spcAft>
              <a:buSzPts val="1500"/>
              <a:buChar char="●"/>
            </a:pPr>
            <a:r>
              <a:rPr lang="en" sz="1500"/>
              <a:t>ESP32-CAM Microcontroller</a:t>
            </a:r>
            <a:endParaRPr sz="1500"/>
          </a:p>
          <a:p>
            <a:pPr marL="457200" lvl="0" indent="-323850" algn="l" rtl="0">
              <a:lnSpc>
                <a:spcPct val="95000"/>
              </a:lnSpc>
              <a:spcBef>
                <a:spcPts val="0"/>
              </a:spcBef>
              <a:spcAft>
                <a:spcPts val="0"/>
              </a:spcAft>
              <a:buSzPts val="1500"/>
              <a:buChar char="●"/>
            </a:pPr>
            <a:r>
              <a:rPr lang="en" sz="1500"/>
              <a:t>PC</a:t>
            </a:r>
            <a:endParaRPr sz="1500"/>
          </a:p>
          <a:p>
            <a:pPr marL="0" lvl="0" indent="0" algn="l" rtl="0">
              <a:lnSpc>
                <a:spcPct val="95000"/>
              </a:lnSpc>
              <a:spcBef>
                <a:spcPts val="1200"/>
              </a:spcBef>
              <a:spcAft>
                <a:spcPts val="0"/>
              </a:spcAft>
              <a:buNone/>
            </a:pPr>
            <a:endParaRPr sz="1500"/>
          </a:p>
          <a:p>
            <a:pPr marL="0" lvl="0" indent="0" algn="l" rtl="0">
              <a:lnSpc>
                <a:spcPct val="95000"/>
              </a:lnSpc>
              <a:spcBef>
                <a:spcPts val="1200"/>
              </a:spcBef>
              <a:spcAft>
                <a:spcPts val="0"/>
              </a:spcAft>
              <a:buNone/>
            </a:pPr>
            <a:r>
              <a:rPr lang="en" sz="1500" b="1"/>
              <a:t>FPGA Peripherals/Interfaces:</a:t>
            </a:r>
            <a:endParaRPr sz="1500" b="1"/>
          </a:p>
          <a:p>
            <a:pPr marL="457200" lvl="0" indent="-323850" algn="l" rtl="0">
              <a:lnSpc>
                <a:spcPct val="95000"/>
              </a:lnSpc>
              <a:spcBef>
                <a:spcPts val="1200"/>
              </a:spcBef>
              <a:spcAft>
                <a:spcPts val="0"/>
              </a:spcAft>
              <a:buSzPts val="1500"/>
              <a:buChar char="●"/>
            </a:pPr>
            <a:r>
              <a:rPr lang="en" sz="1500"/>
              <a:t>UART</a:t>
            </a:r>
            <a:endParaRPr sz="1500"/>
          </a:p>
          <a:p>
            <a:pPr marL="457200" lvl="0" indent="-323850" algn="l" rtl="0">
              <a:lnSpc>
                <a:spcPct val="95000"/>
              </a:lnSpc>
              <a:spcBef>
                <a:spcPts val="0"/>
              </a:spcBef>
              <a:spcAft>
                <a:spcPts val="0"/>
              </a:spcAft>
              <a:buSzPts val="1500"/>
              <a:buChar char="●"/>
            </a:pPr>
            <a:r>
              <a:rPr lang="en" sz="1500"/>
              <a:t>VGA</a:t>
            </a:r>
            <a:endParaRPr sz="1500"/>
          </a:p>
          <a:p>
            <a:pPr marL="457200" lvl="0" indent="-323850" algn="l" rtl="0">
              <a:lnSpc>
                <a:spcPct val="95000"/>
              </a:lnSpc>
              <a:spcBef>
                <a:spcPts val="0"/>
              </a:spcBef>
              <a:spcAft>
                <a:spcPts val="0"/>
              </a:spcAft>
              <a:buSzPts val="1500"/>
              <a:buChar char="●"/>
            </a:pPr>
            <a:r>
              <a:rPr lang="en" sz="1500"/>
              <a:t>BRAM</a:t>
            </a:r>
            <a:endParaRPr sz="1500"/>
          </a:p>
          <a:p>
            <a:pPr marL="457200" lvl="0" indent="-323850" algn="l" rtl="0">
              <a:lnSpc>
                <a:spcPct val="95000"/>
              </a:lnSpc>
              <a:spcBef>
                <a:spcPts val="0"/>
              </a:spcBef>
              <a:spcAft>
                <a:spcPts val="0"/>
              </a:spcAft>
              <a:buSzPts val="1500"/>
              <a:buChar char="●"/>
            </a:pPr>
            <a:r>
              <a:rPr lang="en" sz="1500"/>
              <a:t>FIFO Register</a:t>
            </a:r>
            <a:endParaRPr sz="1500"/>
          </a:p>
          <a:p>
            <a:pPr marL="0" lvl="0" indent="0" algn="l" rtl="0">
              <a:lnSpc>
                <a:spcPct val="95000"/>
              </a:lnSpc>
              <a:spcBef>
                <a:spcPts val="1200"/>
              </a:spcBef>
              <a:spcAft>
                <a:spcPts val="1200"/>
              </a:spcAft>
              <a:buNone/>
            </a:pPr>
            <a:endParaRPr sz="1500"/>
          </a:p>
        </p:txBody>
      </p:sp>
      <p:sp>
        <p:nvSpPr>
          <p:cNvPr id="90" name="Google Shape;9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91" name="Google Shape;91;p17"/>
          <p:cNvSpPr txBox="1"/>
          <p:nvPr/>
        </p:nvSpPr>
        <p:spPr>
          <a:xfrm>
            <a:off x="4762500" y="1152475"/>
            <a:ext cx="4221000" cy="220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b="1">
                <a:solidFill>
                  <a:schemeClr val="dk2"/>
                </a:solidFill>
                <a:latin typeface="Roboto Serif"/>
                <a:ea typeface="Roboto Serif"/>
                <a:cs typeface="Roboto Serif"/>
                <a:sym typeface="Roboto Serif"/>
              </a:rPr>
              <a:t>What are we trying to achieve? </a:t>
            </a:r>
            <a:endParaRPr sz="1500" b="1">
              <a:solidFill>
                <a:schemeClr val="dk2"/>
              </a:solidFill>
              <a:latin typeface="Roboto Serif"/>
              <a:ea typeface="Roboto Serif"/>
              <a:cs typeface="Roboto Serif"/>
              <a:sym typeface="Roboto Serif"/>
            </a:endParaRPr>
          </a:p>
          <a:p>
            <a:pPr marL="457200" lvl="0" indent="-323850" algn="l" rtl="0">
              <a:lnSpc>
                <a:spcPct val="115000"/>
              </a:lnSpc>
              <a:spcBef>
                <a:spcPts val="1200"/>
              </a:spcBef>
              <a:spcAft>
                <a:spcPts val="0"/>
              </a:spcAft>
              <a:buClr>
                <a:schemeClr val="dk2"/>
              </a:buClr>
              <a:buSzPts val="1500"/>
              <a:buFont typeface="Roboto Serif"/>
              <a:buChar char="●"/>
            </a:pPr>
            <a:r>
              <a:rPr lang="en" sz="1500">
                <a:solidFill>
                  <a:schemeClr val="dk2"/>
                </a:solidFill>
                <a:latin typeface="Roboto Serif"/>
                <a:ea typeface="Roboto Serif"/>
                <a:cs typeface="Roboto Serif"/>
                <a:sym typeface="Roboto Serif"/>
              </a:rPr>
              <a:t>Real time image processing without significant lag.</a:t>
            </a:r>
            <a:endParaRPr sz="1500">
              <a:solidFill>
                <a:schemeClr val="dk2"/>
              </a:solidFill>
              <a:latin typeface="Roboto Serif"/>
              <a:ea typeface="Roboto Serif"/>
              <a:cs typeface="Roboto Serif"/>
              <a:sym typeface="Roboto Serif"/>
            </a:endParaRPr>
          </a:p>
          <a:p>
            <a:pPr marL="0" lvl="0" indent="0" algn="l" rtl="0">
              <a:lnSpc>
                <a:spcPct val="115000"/>
              </a:lnSpc>
              <a:spcBef>
                <a:spcPts val="1200"/>
              </a:spcBef>
              <a:spcAft>
                <a:spcPts val="0"/>
              </a:spcAft>
              <a:buNone/>
            </a:pPr>
            <a:endParaRPr sz="1500">
              <a:solidFill>
                <a:schemeClr val="dk2"/>
              </a:solidFill>
              <a:latin typeface="Roboto Serif"/>
              <a:ea typeface="Roboto Serif"/>
              <a:cs typeface="Roboto Serif"/>
              <a:sym typeface="Roboto Serif"/>
            </a:endParaRPr>
          </a:p>
          <a:p>
            <a:pPr marL="457200" lvl="0" indent="-323850" algn="l" rtl="0">
              <a:lnSpc>
                <a:spcPct val="115000"/>
              </a:lnSpc>
              <a:spcBef>
                <a:spcPts val="1200"/>
              </a:spcBef>
              <a:spcAft>
                <a:spcPts val="0"/>
              </a:spcAft>
              <a:buClr>
                <a:schemeClr val="dk2"/>
              </a:buClr>
              <a:buSzPts val="1500"/>
              <a:buFont typeface="Roboto Serif"/>
              <a:buChar char="●"/>
            </a:pPr>
            <a:r>
              <a:rPr lang="en" sz="1500">
                <a:solidFill>
                  <a:schemeClr val="dk2"/>
                </a:solidFill>
                <a:latin typeface="Roboto Serif"/>
                <a:ea typeface="Roboto Serif"/>
                <a:cs typeface="Roboto Serif"/>
                <a:sym typeface="Roboto Serif"/>
              </a:rPr>
              <a:t>Whilst, minimizing memory cost and maximizing performance.</a:t>
            </a:r>
            <a:endParaRPr sz="1500">
              <a:solidFill>
                <a:schemeClr val="dk2"/>
              </a:solidFill>
              <a:latin typeface="Roboto Serif"/>
              <a:ea typeface="Roboto Serif"/>
              <a:cs typeface="Roboto Serif"/>
              <a:sym typeface="Roboto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5506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000"/>
              <a:t>Ch1: Camera</a:t>
            </a:r>
            <a:endParaRPr sz="3000"/>
          </a:p>
        </p:txBody>
      </p:sp>
      <p:sp>
        <p:nvSpPr>
          <p:cNvPr id="97" name="Google Shape;9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98" name="Google Shape;98;p18"/>
          <p:cNvSpPr txBox="1"/>
          <p:nvPr/>
        </p:nvSpPr>
        <p:spPr>
          <a:xfrm>
            <a:off x="6883725" y="4595125"/>
            <a:ext cx="17574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800">
                <a:solidFill>
                  <a:schemeClr val="dk2"/>
                </a:solidFill>
                <a:latin typeface="Roboto Serif"/>
                <a:ea typeface="Roboto Serif"/>
                <a:cs typeface="Roboto Serif"/>
                <a:sym typeface="Roboto Serif"/>
              </a:rPr>
              <a:t>Andrew</a:t>
            </a:r>
            <a:endParaRPr sz="1800">
              <a:solidFill>
                <a:schemeClr val="dk2"/>
              </a:solidFill>
              <a:latin typeface="Roboto Serif"/>
              <a:ea typeface="Roboto Serif"/>
              <a:cs typeface="Roboto Serif"/>
              <a:sym typeface="Roboto Serif"/>
            </a:endParaRPr>
          </a:p>
        </p:txBody>
      </p:sp>
      <p:sp>
        <p:nvSpPr>
          <p:cNvPr id="99" name="Google Shape;99;p18"/>
          <p:cNvSpPr/>
          <p:nvPr/>
        </p:nvSpPr>
        <p:spPr>
          <a:xfrm>
            <a:off x="342375" y="1825975"/>
            <a:ext cx="2125800" cy="2308800"/>
          </a:xfrm>
          <a:prstGeom prst="roundRect">
            <a:avLst>
              <a:gd name="adj" fmla="val 16667"/>
            </a:avLst>
          </a:prstGeom>
          <a:solidFill>
            <a:schemeClr val="lt2"/>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latin typeface="Roboto Serif"/>
              <a:ea typeface="Roboto Serif"/>
              <a:cs typeface="Roboto Serif"/>
              <a:sym typeface="Roboto Serif"/>
            </a:endParaRPr>
          </a:p>
        </p:txBody>
      </p:sp>
      <p:sp>
        <p:nvSpPr>
          <p:cNvPr id="100" name="Google Shape;100;p18"/>
          <p:cNvSpPr/>
          <p:nvPr/>
        </p:nvSpPr>
        <p:spPr>
          <a:xfrm>
            <a:off x="3466575" y="1826200"/>
            <a:ext cx="2125800" cy="2308800"/>
          </a:xfrm>
          <a:prstGeom prst="roundRect">
            <a:avLst>
              <a:gd name="adj" fmla="val 16667"/>
            </a:avLst>
          </a:prstGeom>
          <a:solidFill>
            <a:srgbClr val="9E9E9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101" name="Google Shape;101;p18"/>
          <p:cNvSpPr/>
          <p:nvPr/>
        </p:nvSpPr>
        <p:spPr>
          <a:xfrm>
            <a:off x="6590775" y="1826075"/>
            <a:ext cx="2125800" cy="2308800"/>
          </a:xfrm>
          <a:prstGeom prst="roundRect">
            <a:avLst>
              <a:gd name="adj" fmla="val 16667"/>
            </a:avLst>
          </a:prstGeom>
          <a:solidFill>
            <a:srgbClr val="9E9E9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pic>
        <p:nvPicPr>
          <p:cNvPr id="102" name="Google Shape;102;p18"/>
          <p:cNvPicPr preferRelativeResize="0"/>
          <p:nvPr/>
        </p:nvPicPr>
        <p:blipFill>
          <a:blip r:embed="rId3">
            <a:alphaModFix/>
          </a:blip>
          <a:stretch>
            <a:fillRect/>
          </a:stretch>
        </p:blipFill>
        <p:spPr>
          <a:xfrm>
            <a:off x="543175" y="2169275"/>
            <a:ext cx="1622650" cy="1622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Camera Pipeline</a:t>
            </a:r>
            <a:endParaRPr/>
          </a:p>
        </p:txBody>
      </p:sp>
      <p:sp>
        <p:nvSpPr>
          <p:cNvPr id="108" name="Google Shape;108;p19"/>
          <p:cNvSpPr txBox="1">
            <a:spLocks noGrp="1"/>
          </p:cNvSpPr>
          <p:nvPr>
            <p:ph type="body" idx="1"/>
          </p:nvPr>
        </p:nvSpPr>
        <p:spPr>
          <a:xfrm>
            <a:off x="311700" y="1672975"/>
            <a:ext cx="8520600" cy="2895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ESP32-CAM with OV2640 2MP camera module</a:t>
            </a:r>
            <a:endParaRPr/>
          </a:p>
          <a:p>
            <a:pPr marL="0" lvl="0" indent="0" algn="l" rtl="0">
              <a:spcBef>
                <a:spcPts val="1200"/>
              </a:spcBef>
              <a:spcAft>
                <a:spcPts val="0"/>
              </a:spcAft>
              <a:buNone/>
            </a:pPr>
            <a:r>
              <a:rPr lang="en"/>
              <a:t>Creates a server instance and initiates UART for communication</a:t>
            </a:r>
            <a:endParaRPr/>
          </a:p>
          <a:p>
            <a:pPr marL="0" lvl="0" indent="0" algn="l" rtl="0">
              <a:spcBef>
                <a:spcPts val="1200"/>
              </a:spcBef>
              <a:spcAft>
                <a:spcPts val="1200"/>
              </a:spcAft>
              <a:buNone/>
            </a:pPr>
            <a:r>
              <a:rPr lang="en"/>
              <a:t>PC acts as middleman between camera and FPGA</a:t>
            </a:r>
            <a:endParaRPr/>
          </a:p>
        </p:txBody>
      </p:sp>
      <p:sp>
        <p:nvSpPr>
          <p:cNvPr id="109" name="Google Shape;10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pic>
        <p:nvPicPr>
          <p:cNvPr id="110" name="Google Shape;110;p19"/>
          <p:cNvPicPr preferRelativeResize="0"/>
          <p:nvPr/>
        </p:nvPicPr>
        <p:blipFill>
          <a:blip r:embed="rId3">
            <a:alphaModFix/>
          </a:blip>
          <a:stretch>
            <a:fillRect/>
          </a:stretch>
        </p:blipFill>
        <p:spPr>
          <a:xfrm>
            <a:off x="6835175" y="445025"/>
            <a:ext cx="1637276" cy="1227949"/>
          </a:xfrm>
          <a:prstGeom prst="rect">
            <a:avLst/>
          </a:prstGeom>
          <a:noFill/>
          <a:ln>
            <a:noFill/>
          </a:ln>
        </p:spPr>
      </p:pic>
      <p:pic>
        <p:nvPicPr>
          <p:cNvPr id="111" name="Google Shape;111;p19"/>
          <p:cNvPicPr preferRelativeResize="0"/>
          <p:nvPr/>
        </p:nvPicPr>
        <p:blipFill>
          <a:blip r:embed="rId4">
            <a:alphaModFix/>
          </a:blip>
          <a:stretch>
            <a:fillRect/>
          </a:stretch>
        </p:blipFill>
        <p:spPr>
          <a:xfrm>
            <a:off x="311700" y="3504426"/>
            <a:ext cx="8160750" cy="10644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FPGA to ESP32</a:t>
            </a:r>
            <a:endParaRPr/>
          </a:p>
        </p:txBody>
      </p:sp>
      <p:sp>
        <p:nvSpPr>
          <p:cNvPr id="117" name="Google Shape;11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PC solves problems camera causes</a:t>
            </a:r>
            <a:endParaRPr/>
          </a:p>
          <a:p>
            <a:pPr marL="0" lvl="0" indent="0" algn="l" rtl="0">
              <a:spcBef>
                <a:spcPts val="1200"/>
              </a:spcBef>
              <a:spcAft>
                <a:spcPts val="0"/>
              </a:spcAft>
              <a:buNone/>
            </a:pPr>
            <a:r>
              <a:rPr lang="en"/>
              <a:t>PC provides power and UART communication</a:t>
            </a:r>
            <a:endParaRPr/>
          </a:p>
          <a:p>
            <a:pPr marL="0" lvl="0" indent="0" algn="l" rtl="0">
              <a:spcBef>
                <a:spcPts val="1200"/>
              </a:spcBef>
              <a:spcAft>
                <a:spcPts val="0"/>
              </a:spcAft>
              <a:buNone/>
            </a:pPr>
            <a:r>
              <a:rPr lang="en"/>
              <a:t>Slows potential processing speed</a:t>
            </a:r>
            <a:endParaRPr/>
          </a:p>
          <a:p>
            <a:pPr marL="0" lvl="0" indent="0" algn="l" rtl="0">
              <a:spcBef>
                <a:spcPts val="1200"/>
              </a:spcBef>
              <a:spcAft>
                <a:spcPts val="0"/>
              </a:spcAft>
              <a:buNone/>
            </a:pPr>
            <a:r>
              <a:rPr lang="en"/>
              <a:t>Guarantees usable image</a:t>
            </a:r>
            <a:endParaRPr/>
          </a:p>
          <a:p>
            <a:pPr marL="0" lvl="0" indent="0" algn="l" rtl="0">
              <a:spcBef>
                <a:spcPts val="1200"/>
              </a:spcBef>
              <a:spcAft>
                <a:spcPts val="1200"/>
              </a:spcAft>
              <a:buNone/>
            </a:pPr>
            <a:endParaRPr/>
          </a:p>
        </p:txBody>
      </p:sp>
      <p:sp>
        <p:nvSpPr>
          <p:cNvPr id="118" name="Google Shape;11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pic>
        <p:nvPicPr>
          <p:cNvPr id="119" name="Google Shape;119;p20"/>
          <p:cNvPicPr preferRelativeResize="0"/>
          <p:nvPr/>
        </p:nvPicPr>
        <p:blipFill>
          <a:blip r:embed="rId3">
            <a:alphaModFix/>
          </a:blip>
          <a:stretch>
            <a:fillRect/>
          </a:stretch>
        </p:blipFill>
        <p:spPr>
          <a:xfrm>
            <a:off x="5599884" y="445025"/>
            <a:ext cx="3232414" cy="3612675"/>
          </a:xfrm>
          <a:prstGeom prst="rect">
            <a:avLst/>
          </a:prstGeom>
          <a:noFill/>
          <a:ln>
            <a:noFill/>
          </a:ln>
        </p:spPr>
      </p:pic>
      <p:pic>
        <p:nvPicPr>
          <p:cNvPr id="120" name="Google Shape;120;p20"/>
          <p:cNvPicPr preferRelativeResize="0"/>
          <p:nvPr/>
        </p:nvPicPr>
        <p:blipFill>
          <a:blip r:embed="rId4">
            <a:alphaModFix/>
          </a:blip>
          <a:stretch>
            <a:fillRect/>
          </a:stretch>
        </p:blipFill>
        <p:spPr>
          <a:xfrm>
            <a:off x="4532250" y="3556160"/>
            <a:ext cx="1012701" cy="1012725"/>
          </a:xfrm>
          <a:prstGeom prst="rect">
            <a:avLst/>
          </a:prstGeom>
          <a:noFill/>
          <a:ln>
            <a:noFill/>
          </a:ln>
        </p:spPr>
      </p:pic>
      <p:pic>
        <p:nvPicPr>
          <p:cNvPr id="121" name="Google Shape;121;p20"/>
          <p:cNvPicPr preferRelativeResize="0"/>
          <p:nvPr/>
        </p:nvPicPr>
        <p:blipFill>
          <a:blip r:embed="rId5">
            <a:alphaModFix/>
          </a:blip>
          <a:stretch>
            <a:fillRect/>
          </a:stretch>
        </p:blipFill>
        <p:spPr>
          <a:xfrm>
            <a:off x="311700" y="3627972"/>
            <a:ext cx="1441151" cy="1035250"/>
          </a:xfrm>
          <a:prstGeom prst="rect">
            <a:avLst/>
          </a:prstGeom>
          <a:noFill/>
          <a:ln>
            <a:noFill/>
          </a:ln>
        </p:spPr>
      </p:pic>
      <p:pic>
        <p:nvPicPr>
          <p:cNvPr id="122" name="Google Shape;122;p20"/>
          <p:cNvPicPr preferRelativeResize="0"/>
          <p:nvPr/>
        </p:nvPicPr>
        <p:blipFill>
          <a:blip r:embed="rId6">
            <a:alphaModFix/>
          </a:blip>
          <a:stretch>
            <a:fillRect/>
          </a:stretch>
        </p:blipFill>
        <p:spPr>
          <a:xfrm>
            <a:off x="2516030" y="3232300"/>
            <a:ext cx="1253043" cy="1336576"/>
          </a:xfrm>
          <a:prstGeom prst="rect">
            <a:avLst/>
          </a:prstGeom>
          <a:noFill/>
          <a:ln>
            <a:noFill/>
          </a:ln>
        </p:spPr>
      </p:pic>
      <p:cxnSp>
        <p:nvCxnSpPr>
          <p:cNvPr id="123" name="Google Shape;123;p20"/>
          <p:cNvCxnSpPr/>
          <p:nvPr/>
        </p:nvCxnSpPr>
        <p:spPr>
          <a:xfrm>
            <a:off x="1767775" y="4392800"/>
            <a:ext cx="702300" cy="9600"/>
          </a:xfrm>
          <a:prstGeom prst="straightConnector1">
            <a:avLst/>
          </a:prstGeom>
          <a:noFill/>
          <a:ln w="9525" cap="flat" cmpd="sng">
            <a:solidFill>
              <a:schemeClr val="dk2"/>
            </a:solidFill>
            <a:prstDash val="solid"/>
            <a:round/>
            <a:headEnd type="none" w="med" len="med"/>
            <a:tailEnd type="triangle" w="med" len="med"/>
          </a:ln>
        </p:spPr>
      </p:cxnSp>
      <p:cxnSp>
        <p:nvCxnSpPr>
          <p:cNvPr id="124" name="Google Shape;124;p20"/>
          <p:cNvCxnSpPr/>
          <p:nvPr/>
        </p:nvCxnSpPr>
        <p:spPr>
          <a:xfrm>
            <a:off x="3799513" y="4327250"/>
            <a:ext cx="702300" cy="9600"/>
          </a:xfrm>
          <a:prstGeom prst="straightConnector1">
            <a:avLst/>
          </a:prstGeom>
          <a:noFill/>
          <a:ln w="9525" cap="flat" cmpd="sng">
            <a:solidFill>
              <a:schemeClr val="dk2"/>
            </a:solidFill>
            <a:prstDash val="solid"/>
            <a:round/>
            <a:headEnd type="none" w="med" len="med"/>
            <a:tailEnd type="triangle" w="med" len="med"/>
          </a:ln>
        </p:spPr>
      </p:cxnSp>
      <p:cxnSp>
        <p:nvCxnSpPr>
          <p:cNvPr id="125" name="Google Shape;125;p20"/>
          <p:cNvCxnSpPr/>
          <p:nvPr/>
        </p:nvCxnSpPr>
        <p:spPr>
          <a:xfrm flipH="1">
            <a:off x="3799513" y="4057713"/>
            <a:ext cx="702300" cy="9600"/>
          </a:xfrm>
          <a:prstGeom prst="straightConnector1">
            <a:avLst/>
          </a:prstGeom>
          <a:noFill/>
          <a:ln w="9525" cap="flat" cmpd="sng">
            <a:solidFill>
              <a:schemeClr val="dk2"/>
            </a:solidFill>
            <a:prstDash val="solid"/>
            <a:round/>
            <a:headEnd type="none" w="med" len="med"/>
            <a:tailEnd type="triangle" w="med" len="med"/>
          </a:ln>
        </p:spPr>
      </p:cxnSp>
      <p:cxnSp>
        <p:nvCxnSpPr>
          <p:cNvPr id="126" name="Google Shape;126;p20"/>
          <p:cNvCxnSpPr/>
          <p:nvPr/>
        </p:nvCxnSpPr>
        <p:spPr>
          <a:xfrm flipH="1">
            <a:off x="1783275" y="4057700"/>
            <a:ext cx="702300" cy="9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Camera Image</a:t>
            </a:r>
            <a:endParaRPr/>
          </a:p>
        </p:txBody>
      </p:sp>
      <p:sp>
        <p:nvSpPr>
          <p:cNvPr id="132" name="Google Shape;132;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Camera frame size can be 1600x1200 (current), 800x600, or 240x240</a:t>
            </a:r>
            <a:endParaRPr/>
          </a:p>
        </p:txBody>
      </p:sp>
      <p:sp>
        <p:nvSpPr>
          <p:cNvPr id="133" name="Google Shape;133;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pic>
        <p:nvPicPr>
          <p:cNvPr id="134" name="Google Shape;134;p21"/>
          <p:cNvPicPr preferRelativeResize="0"/>
          <p:nvPr/>
        </p:nvPicPr>
        <p:blipFill>
          <a:blip r:embed="rId3">
            <a:alphaModFix/>
          </a:blip>
          <a:stretch>
            <a:fillRect/>
          </a:stretch>
        </p:blipFill>
        <p:spPr>
          <a:xfrm>
            <a:off x="311700" y="2088500"/>
            <a:ext cx="2531576" cy="1898676"/>
          </a:xfrm>
          <a:prstGeom prst="rect">
            <a:avLst/>
          </a:prstGeom>
          <a:noFill/>
          <a:ln>
            <a:noFill/>
          </a:ln>
        </p:spPr>
      </p:pic>
      <p:pic>
        <p:nvPicPr>
          <p:cNvPr id="135" name="Google Shape;135;p21"/>
          <p:cNvPicPr preferRelativeResize="0"/>
          <p:nvPr/>
        </p:nvPicPr>
        <p:blipFill>
          <a:blip r:embed="rId4">
            <a:alphaModFix/>
          </a:blip>
          <a:stretch>
            <a:fillRect/>
          </a:stretch>
        </p:blipFill>
        <p:spPr>
          <a:xfrm>
            <a:off x="3306212" y="2088500"/>
            <a:ext cx="2531576" cy="1898673"/>
          </a:xfrm>
          <a:prstGeom prst="rect">
            <a:avLst/>
          </a:prstGeom>
          <a:noFill/>
          <a:ln>
            <a:noFill/>
          </a:ln>
        </p:spPr>
      </p:pic>
      <p:pic>
        <p:nvPicPr>
          <p:cNvPr id="136" name="Google Shape;136;p21"/>
          <p:cNvPicPr preferRelativeResize="0"/>
          <p:nvPr/>
        </p:nvPicPr>
        <p:blipFill>
          <a:blip r:embed="rId5">
            <a:alphaModFix/>
          </a:blip>
          <a:stretch>
            <a:fillRect/>
          </a:stretch>
        </p:blipFill>
        <p:spPr>
          <a:xfrm>
            <a:off x="6300725" y="2088500"/>
            <a:ext cx="2531576" cy="189867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4810</Words>
  <Application>Microsoft Office PowerPoint</Application>
  <PresentationFormat>On-screen Show (16:9)</PresentationFormat>
  <Paragraphs>613</Paragraphs>
  <Slides>47</Slides>
  <Notes>47</Notes>
  <HiddenSlides>1</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Roboto Serif</vt:lpstr>
      <vt:lpstr>Arial</vt:lpstr>
      <vt:lpstr>Consolas</vt:lpstr>
      <vt:lpstr>Spectral</vt:lpstr>
      <vt:lpstr>Simple Light</vt:lpstr>
      <vt:lpstr>Object Detection</vt:lpstr>
      <vt:lpstr>Project Overview</vt:lpstr>
      <vt:lpstr>Goals</vt:lpstr>
      <vt:lpstr>System Overview</vt:lpstr>
      <vt:lpstr>System Specifications</vt:lpstr>
      <vt:lpstr>Ch1: Camera</vt:lpstr>
      <vt:lpstr>Camera Pipeline</vt:lpstr>
      <vt:lpstr>FPGA to ESP32</vt:lpstr>
      <vt:lpstr>Camera Image</vt:lpstr>
      <vt:lpstr>ESP32 to FPGA</vt:lpstr>
      <vt:lpstr>Ch2: Image Processing</vt:lpstr>
      <vt:lpstr>Image Processing Pipeline</vt:lpstr>
      <vt:lpstr>Grey Scale &amp; Color Masking </vt:lpstr>
      <vt:lpstr>Edge Detection</vt:lpstr>
      <vt:lpstr>Edge Detection Testbench </vt:lpstr>
      <vt:lpstr>Hough Transform</vt:lpstr>
      <vt:lpstr>Hough Transform</vt:lpstr>
      <vt:lpstr>Hough Transform</vt:lpstr>
      <vt:lpstr>Hough Transform</vt:lpstr>
      <vt:lpstr>Hough Transform</vt:lpstr>
      <vt:lpstr>Hough Transform</vt:lpstr>
      <vt:lpstr>Hough Transform (DetectoVision Method)</vt:lpstr>
      <vt:lpstr>Hough Transform (DetectoVision Method)</vt:lpstr>
      <vt:lpstr>Hough Transform (DetectoVision Method)</vt:lpstr>
      <vt:lpstr>Hough Transform (DetectoVision Method)</vt:lpstr>
      <vt:lpstr>Hough Transform (DetectoVision Method)</vt:lpstr>
      <vt:lpstr>Hough Transform (DetectoVision Method)</vt:lpstr>
      <vt:lpstr>Hough Transform (DetectoVision Method)</vt:lpstr>
      <vt:lpstr>Everything Together (Sim results)</vt:lpstr>
      <vt:lpstr>Ch3: Visual Output</vt:lpstr>
      <vt:lpstr>Flowchart</vt:lpstr>
      <vt:lpstr>BLOCK DIAGRAM: WORKING AND CONNECTIONS</vt:lpstr>
      <vt:lpstr>VISUAL OUTPUT</vt:lpstr>
      <vt:lpstr>VISUAL OUTPUT</vt:lpstr>
      <vt:lpstr>Functionality Detailed</vt:lpstr>
      <vt:lpstr>Simulation result</vt:lpstr>
      <vt:lpstr>Tradeoffs </vt:lpstr>
      <vt:lpstr>Successes</vt:lpstr>
      <vt:lpstr>Failures</vt:lpstr>
      <vt:lpstr>Where are we now?</vt:lpstr>
      <vt:lpstr>What is next?</vt:lpstr>
      <vt:lpstr>Questions?</vt:lpstr>
      <vt:lpstr>Ch4: Backup Slides</vt:lpstr>
      <vt:lpstr>Original Testbench Images</vt:lpstr>
      <vt:lpstr>Grey Scale and Color Mask</vt:lpstr>
      <vt:lpstr>Edge detection</vt:lpstr>
      <vt:lpstr>Our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Detection</dc:title>
  <dc:creator>Abin George</dc:creator>
  <cp:lastModifiedBy>Abin George</cp:lastModifiedBy>
  <cp:revision>1</cp:revision>
  <dcterms:modified xsi:type="dcterms:W3CDTF">2023-12-05T11:59:44Z</dcterms:modified>
</cp:coreProperties>
</file>